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17"/>
  </p:notesMasterIdLst>
  <p:handoutMasterIdLst>
    <p:handoutMasterId r:id="rId118"/>
  </p:handoutMasterIdLst>
  <p:sldIdLst>
    <p:sldId id="528" r:id="rId2"/>
    <p:sldId id="529" r:id="rId3"/>
    <p:sldId id="530" r:id="rId4"/>
    <p:sldId id="713" r:id="rId5"/>
    <p:sldId id="531" r:id="rId6"/>
    <p:sldId id="326" r:id="rId7"/>
    <p:sldId id="705" r:id="rId8"/>
    <p:sldId id="702" r:id="rId9"/>
    <p:sldId id="703" r:id="rId10"/>
    <p:sldId id="704" r:id="rId11"/>
    <p:sldId id="712" r:id="rId12"/>
    <p:sldId id="527" r:id="rId13"/>
    <p:sldId id="706" r:id="rId14"/>
    <p:sldId id="537" r:id="rId15"/>
    <p:sldId id="536" r:id="rId16"/>
    <p:sldId id="707" r:id="rId17"/>
    <p:sldId id="709" r:id="rId18"/>
    <p:sldId id="710" r:id="rId19"/>
    <p:sldId id="711" r:id="rId20"/>
    <p:sldId id="708" r:id="rId21"/>
    <p:sldId id="544" r:id="rId22"/>
    <p:sldId id="282" r:id="rId23"/>
    <p:sldId id="716" r:id="rId24"/>
    <p:sldId id="777" r:id="rId25"/>
    <p:sldId id="665" r:id="rId26"/>
    <p:sldId id="664" r:id="rId27"/>
    <p:sldId id="667" r:id="rId28"/>
    <p:sldId id="669" r:id="rId29"/>
    <p:sldId id="670" r:id="rId30"/>
    <p:sldId id="671" r:id="rId31"/>
    <p:sldId id="672" r:id="rId32"/>
    <p:sldId id="673" r:id="rId33"/>
    <p:sldId id="674" r:id="rId34"/>
    <p:sldId id="313" r:id="rId35"/>
    <p:sldId id="397" r:id="rId36"/>
    <p:sldId id="714" r:id="rId37"/>
    <p:sldId id="715" r:id="rId38"/>
    <p:sldId id="657" r:id="rId39"/>
    <p:sldId id="399" r:id="rId40"/>
    <p:sldId id="676" r:id="rId41"/>
    <p:sldId id="403" r:id="rId42"/>
    <p:sldId id="404" r:id="rId43"/>
    <p:sldId id="405" r:id="rId44"/>
    <p:sldId id="406" r:id="rId45"/>
    <p:sldId id="407" r:id="rId46"/>
    <p:sldId id="678" r:id="rId47"/>
    <p:sldId id="563" r:id="rId48"/>
    <p:sldId id="717" r:id="rId49"/>
    <p:sldId id="718" r:id="rId50"/>
    <p:sldId id="719" r:id="rId51"/>
    <p:sldId id="724" r:id="rId52"/>
    <p:sldId id="720" r:id="rId53"/>
    <p:sldId id="725" r:id="rId54"/>
    <p:sldId id="776" r:id="rId55"/>
    <p:sldId id="721" r:id="rId56"/>
    <p:sldId id="722" r:id="rId57"/>
    <p:sldId id="726" r:id="rId58"/>
    <p:sldId id="723" r:id="rId59"/>
    <p:sldId id="727" r:id="rId60"/>
    <p:sldId id="728" r:id="rId61"/>
    <p:sldId id="729" r:id="rId62"/>
    <p:sldId id="730" r:id="rId63"/>
    <p:sldId id="731" r:id="rId64"/>
    <p:sldId id="581" r:id="rId65"/>
    <p:sldId id="505" r:id="rId66"/>
    <p:sldId id="346" r:id="rId67"/>
    <p:sldId id="456" r:id="rId68"/>
    <p:sldId id="347" r:id="rId69"/>
    <p:sldId id="457" r:id="rId70"/>
    <p:sldId id="348" r:id="rId71"/>
    <p:sldId id="349" r:id="rId72"/>
    <p:sldId id="462" r:id="rId73"/>
    <p:sldId id="628" r:id="rId74"/>
    <p:sldId id="732" r:id="rId75"/>
    <p:sldId id="733" r:id="rId76"/>
    <p:sldId id="734" r:id="rId77"/>
    <p:sldId id="735" r:id="rId78"/>
    <p:sldId id="747" r:id="rId79"/>
    <p:sldId id="736" r:id="rId80"/>
    <p:sldId id="737" r:id="rId81"/>
    <p:sldId id="748" r:id="rId82"/>
    <p:sldId id="749" r:id="rId83"/>
    <p:sldId id="779" r:id="rId84"/>
    <p:sldId id="751" r:id="rId85"/>
    <p:sldId id="780" r:id="rId86"/>
    <p:sldId id="778" r:id="rId87"/>
    <p:sldId id="750" r:id="rId88"/>
    <p:sldId id="739" r:id="rId89"/>
    <p:sldId id="752" r:id="rId90"/>
    <p:sldId id="753" r:id="rId91"/>
    <p:sldId id="754" r:id="rId92"/>
    <p:sldId id="761" r:id="rId93"/>
    <p:sldId id="762" r:id="rId94"/>
    <p:sldId id="764" r:id="rId95"/>
    <p:sldId id="765" r:id="rId96"/>
    <p:sldId id="766" r:id="rId97"/>
    <p:sldId id="763" r:id="rId98"/>
    <p:sldId id="744" r:id="rId99"/>
    <p:sldId id="745" r:id="rId100"/>
    <p:sldId id="755" r:id="rId101"/>
    <p:sldId id="760" r:id="rId102"/>
    <p:sldId id="767" r:id="rId103"/>
    <p:sldId id="768" r:id="rId104"/>
    <p:sldId id="769" r:id="rId105"/>
    <p:sldId id="770" r:id="rId106"/>
    <p:sldId id="771" r:id="rId107"/>
    <p:sldId id="746" r:id="rId108"/>
    <p:sldId id="756" r:id="rId109"/>
    <p:sldId id="757" r:id="rId110"/>
    <p:sldId id="772" r:id="rId111"/>
    <p:sldId id="773" r:id="rId112"/>
    <p:sldId id="774" r:id="rId113"/>
    <p:sldId id="775" r:id="rId114"/>
    <p:sldId id="758" r:id="rId115"/>
    <p:sldId id="759" r:id="rId116"/>
  </p:sldIdLst>
  <p:sldSz cx="9144000" cy="6858000" type="screen4x3"/>
  <p:notesSz cx="7010400" cy="9296400"/>
  <p:defaultTextStyle>
    <a:defPPr>
      <a:defRPr lang="en-US"/>
    </a:defPPr>
    <a:lvl1pPr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1pPr>
    <a:lvl2pPr marL="4572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2pPr>
    <a:lvl3pPr marL="9144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3pPr>
    <a:lvl4pPr marL="13716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4pPr>
    <a:lvl5pPr marL="1828800" algn="l" rtl="0" fontAlgn="base">
      <a:spcBef>
        <a:spcPct val="20000"/>
      </a:spcBef>
      <a:spcAft>
        <a:spcPct val="0"/>
      </a:spcAft>
      <a:buChar char="•"/>
      <a:defRPr sz="3200" kern="1200">
        <a:solidFill>
          <a:schemeClr val="tx1"/>
        </a:solidFill>
        <a:latin typeface="Arial" pitchFamily="34" charset="0"/>
        <a:ea typeface="+mn-ea"/>
        <a:cs typeface="+mn-cs"/>
        <a:sym typeface="Wingdings" pitchFamily="2" charset="2"/>
      </a:defRPr>
    </a:lvl5pPr>
    <a:lvl6pPr marL="2286000" algn="l" defTabSz="914400" rtl="0" eaLnBrk="1" latinLnBrk="0" hangingPunct="1">
      <a:defRPr sz="3200" kern="1200">
        <a:solidFill>
          <a:schemeClr val="tx1"/>
        </a:solidFill>
        <a:latin typeface="Arial" pitchFamily="34" charset="0"/>
        <a:ea typeface="+mn-ea"/>
        <a:cs typeface="+mn-cs"/>
        <a:sym typeface="Wingdings" pitchFamily="2" charset="2"/>
      </a:defRPr>
    </a:lvl6pPr>
    <a:lvl7pPr marL="2743200" algn="l" defTabSz="914400" rtl="0" eaLnBrk="1" latinLnBrk="0" hangingPunct="1">
      <a:defRPr sz="3200" kern="1200">
        <a:solidFill>
          <a:schemeClr val="tx1"/>
        </a:solidFill>
        <a:latin typeface="Arial" pitchFamily="34" charset="0"/>
        <a:ea typeface="+mn-ea"/>
        <a:cs typeface="+mn-cs"/>
        <a:sym typeface="Wingdings" pitchFamily="2" charset="2"/>
      </a:defRPr>
    </a:lvl7pPr>
    <a:lvl8pPr marL="3200400" algn="l" defTabSz="914400" rtl="0" eaLnBrk="1" latinLnBrk="0" hangingPunct="1">
      <a:defRPr sz="3200" kern="1200">
        <a:solidFill>
          <a:schemeClr val="tx1"/>
        </a:solidFill>
        <a:latin typeface="Arial" pitchFamily="34" charset="0"/>
        <a:ea typeface="+mn-ea"/>
        <a:cs typeface="+mn-cs"/>
        <a:sym typeface="Wingdings" pitchFamily="2" charset="2"/>
      </a:defRPr>
    </a:lvl8pPr>
    <a:lvl9pPr marL="3657600" algn="l" defTabSz="914400" rtl="0" eaLnBrk="1" latinLnBrk="0" hangingPunct="1">
      <a:defRPr sz="3200" kern="1200">
        <a:solidFill>
          <a:schemeClr val="tx1"/>
        </a:solidFill>
        <a:latin typeface="Arial" pitchFamily="34" charset="0"/>
        <a:ea typeface="+mn-ea"/>
        <a:cs typeface="+mn-cs"/>
        <a:sym typeface="Wingdings" pitchFamily="2" charset="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A92"/>
    <a:srgbClr val="DAF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8" autoAdjust="0"/>
    <p:restoredTop sz="94316" autoAdjust="0"/>
  </p:normalViewPr>
  <p:slideViewPr>
    <p:cSldViewPr>
      <p:cViewPr>
        <p:scale>
          <a:sx n="70" d="100"/>
          <a:sy n="70" d="100"/>
        </p:scale>
        <p:origin x="-3174" y="-9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20046"/>
    </p:cViewPr>
  </p:sorterViewPr>
  <p:notesViewPr>
    <p:cSldViewPr>
      <p:cViewPr varScale="1">
        <p:scale>
          <a:sx n="50" d="100"/>
          <a:sy n="50" d="100"/>
        </p:scale>
        <p:origin x="-1866"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_rels/viewProps.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slide" Target="slides/slide26.xml"/><Relationship Id="rId1" Type="http://schemas.openxmlformats.org/officeDocument/2006/relationships/slide" Target="slides/slide19.xml"/><Relationship Id="rId4"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50" name="Rectangle 2"/>
          <p:cNvSpPr>
            <a:spLocks noGrp="1" noChangeArrowheads="1"/>
          </p:cNvSpPr>
          <p:nvPr>
            <p:ph type="hdr" sz="quarter"/>
          </p:nvPr>
        </p:nvSpPr>
        <p:spPr bwMode="auto">
          <a:xfrm>
            <a:off x="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endParaRPr lang="en-US"/>
          </a:p>
        </p:txBody>
      </p:sp>
      <p:sp>
        <p:nvSpPr>
          <p:cNvPr id="616451" name="Rectangle 3"/>
          <p:cNvSpPr>
            <a:spLocks noGrp="1" noChangeArrowheads="1"/>
          </p:cNvSpPr>
          <p:nvPr>
            <p:ph type="dt" sz="quarter" idx="1"/>
          </p:nvPr>
        </p:nvSpPr>
        <p:spPr bwMode="auto">
          <a:xfrm>
            <a:off x="397256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endParaRPr lang="en-US"/>
          </a:p>
        </p:txBody>
      </p:sp>
      <p:sp>
        <p:nvSpPr>
          <p:cNvPr id="616452" name="Rectangle 4"/>
          <p:cNvSpPr>
            <a:spLocks noGrp="1" noChangeArrowheads="1"/>
          </p:cNvSpPr>
          <p:nvPr>
            <p:ph type="ftr" sz="quarter" idx="2"/>
          </p:nvPr>
        </p:nvSpPr>
        <p:spPr bwMode="auto">
          <a:xfrm>
            <a:off x="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endParaRPr lang="en-US"/>
          </a:p>
        </p:txBody>
      </p:sp>
      <p:sp>
        <p:nvSpPr>
          <p:cNvPr id="616453" name="Rectangle 5"/>
          <p:cNvSpPr>
            <a:spLocks noGrp="1" noChangeArrowheads="1"/>
          </p:cNvSpPr>
          <p:nvPr>
            <p:ph type="sldNum" sz="quarter" idx="3"/>
          </p:nvPr>
        </p:nvSpPr>
        <p:spPr bwMode="auto">
          <a:xfrm>
            <a:off x="397256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fld id="{43EF8CC7-AF9F-4BDC-BD75-E805D0BABAF4}" type="slidenum">
              <a:rPr lang="en-US"/>
              <a:pPr/>
              <a:t>‹#›</a:t>
            </a:fld>
            <a:endParaRPr lang="en-US"/>
          </a:p>
        </p:txBody>
      </p:sp>
    </p:spTree>
    <p:extLst>
      <p:ext uri="{BB962C8B-B14F-4D97-AF65-F5344CB8AC3E}">
        <p14:creationId xmlns:p14="http://schemas.microsoft.com/office/powerpoint/2010/main" val="381069433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44035" name="Rectangle 3"/>
          <p:cNvSpPr>
            <a:spLocks noGrp="1" noChangeArrowheads="1"/>
          </p:cNvSpPr>
          <p:nvPr>
            <p:ph type="dt" idx="1"/>
          </p:nvPr>
        </p:nvSpPr>
        <p:spPr bwMode="auto">
          <a:xfrm>
            <a:off x="3972560" y="0"/>
            <a:ext cx="303784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p>
        </p:txBody>
      </p:sp>
      <p:sp>
        <p:nvSpPr>
          <p:cNvPr id="4403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7" name="Rectangle 5"/>
          <p:cNvSpPr>
            <a:spLocks noGrp="1" noChangeArrowheads="1"/>
          </p:cNvSpPr>
          <p:nvPr>
            <p:ph type="body" sz="quarter" idx="3"/>
          </p:nvPr>
        </p:nvSpPr>
        <p:spPr bwMode="auto">
          <a:xfrm>
            <a:off x="934720" y="4416426"/>
            <a:ext cx="514096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4038" name="Rectangle 6"/>
          <p:cNvSpPr>
            <a:spLocks noGrp="1" noChangeArrowheads="1"/>
          </p:cNvSpPr>
          <p:nvPr>
            <p:ph type="ftr" sz="quarter" idx="4"/>
          </p:nvPr>
        </p:nvSpPr>
        <p:spPr bwMode="auto">
          <a:xfrm>
            <a:off x="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44039" name="Rectangle 7"/>
          <p:cNvSpPr>
            <a:spLocks noGrp="1" noChangeArrowheads="1"/>
          </p:cNvSpPr>
          <p:nvPr>
            <p:ph type="sldNum" sz="quarter" idx="5"/>
          </p:nvPr>
        </p:nvSpPr>
        <p:spPr bwMode="auto">
          <a:xfrm>
            <a:off x="3972560" y="8831264"/>
            <a:ext cx="303784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FAC36C5-00D8-4A45-8E0A-55C75ADEFFE4}" type="slidenum">
              <a:rPr lang="en-US"/>
              <a:pPr/>
              <a:t>‹#›</a:t>
            </a:fld>
            <a:endParaRPr lang="en-US"/>
          </a:p>
        </p:txBody>
      </p:sp>
    </p:spTree>
    <p:extLst>
      <p:ext uri="{BB962C8B-B14F-4D97-AF65-F5344CB8AC3E}">
        <p14:creationId xmlns:p14="http://schemas.microsoft.com/office/powerpoint/2010/main" val="194775075"/>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583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Rot="1" noChangeAspect="1" noChangeArrowheads="1" noTextEdit="1"/>
          </p:cNvSpPr>
          <p:nvPr>
            <p:ph type="sldImg"/>
          </p:nvPr>
        </p:nvSpPr>
        <p:spPr>
          <a:ln/>
        </p:spPr>
      </p:sp>
      <p:sp>
        <p:nvSpPr>
          <p:cNvPr id="661507" name="Rectangle 3"/>
          <p:cNvSpPr>
            <a:spLocks noGrp="1" noChangeArrowheads="1"/>
          </p:cNvSpPr>
          <p:nvPr>
            <p:ph type="body" idx="1"/>
          </p:nvPr>
        </p:nvSpPr>
        <p:spPr/>
        <p:txBody>
          <a:bodyPr/>
          <a:lstStyle/>
          <a:p>
            <a:r>
              <a:rPr lang="en-US" dirty="0"/>
              <a:t>-by analyzing the waveforms and intervals, certain information can be determined about the heart</a:t>
            </a:r>
          </a:p>
          <a:p>
            <a:r>
              <a:rPr lang="en-US" dirty="0"/>
              <a:t>-ECG tracing only reveals electrical activity – it doesn’t tell you about the mechanical action of the heart</a:t>
            </a:r>
          </a:p>
          <a:p>
            <a:r>
              <a:rPr lang="en-US" dirty="0"/>
              <a:t>-there can be circumstances where electrical activity is seen on the monitor but there is no mechanical pumping of the heart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r>
              <a:rPr lang="en-US" sz="800"/>
              <a:t>P WAVE</a:t>
            </a:r>
          </a:p>
          <a:p>
            <a:r>
              <a:rPr lang="en-US" sz="1000"/>
              <a:t>-Is normally upright in lead II</a:t>
            </a:r>
          </a:p>
          <a:p>
            <a:r>
              <a:rPr lang="en-US" sz="1000"/>
              <a:t>-Represents atrial depolarization</a:t>
            </a:r>
          </a:p>
          <a:p>
            <a:r>
              <a:rPr lang="en-US" sz="1000"/>
              <a:t>-measured from the first deviation from the ioelectric line (baseline) to the end point where it returns to the baseline</a:t>
            </a:r>
          </a:p>
          <a:p>
            <a:r>
              <a:rPr lang="en-US" sz="1000"/>
              <a:t>-if P wave is absent or occurs irregularly/is of abnormal shape, the impulse began outside of the sinus node and is ectopic</a:t>
            </a:r>
          </a:p>
          <a:p>
            <a:endParaRPr lang="en-US" b="1"/>
          </a:p>
          <a:p>
            <a:r>
              <a:rPr lang="en-US" b="1"/>
              <a:t>Abnormal P Waves:</a:t>
            </a:r>
          </a:p>
          <a:p>
            <a:pPr lvl="1"/>
            <a:r>
              <a:rPr lang="en-US"/>
              <a:t>Tall and pointed &gt;3mm</a:t>
            </a:r>
          </a:p>
          <a:p>
            <a:pPr lvl="1"/>
            <a:r>
              <a:rPr lang="en-US"/>
              <a:t>Wide and notched &gt;0.10 seconds</a:t>
            </a:r>
          </a:p>
          <a:p>
            <a:pPr lvl="1"/>
            <a:r>
              <a:rPr lang="en-US"/>
              <a:t>May indicate atrial enlargement i.e. CHF</a:t>
            </a:r>
          </a:p>
          <a:p>
            <a:pPr lvl="1"/>
            <a:r>
              <a:rPr lang="en-US"/>
              <a:t>Broad and flat may indicated hyperkalemia</a:t>
            </a:r>
          </a:p>
          <a:p>
            <a:pPr lvl="1"/>
            <a:r>
              <a:rPr lang="en-US"/>
              <a:t>Inverted P waves are seen if the pacemaker is in the AV junction</a:t>
            </a:r>
          </a:p>
          <a:p>
            <a:endParaRPr lang="en-US" sz="1000"/>
          </a:p>
          <a:p>
            <a:endParaRPr lang="en-US" sz="1000"/>
          </a:p>
          <a:p>
            <a:endParaRPr lang="en-US" sz="1000"/>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1026"/>
          <p:cNvSpPr>
            <a:spLocks noGrp="1" noRot="1" noChangeAspect="1" noChangeArrowheads="1" noTextEdit="1"/>
          </p:cNvSpPr>
          <p:nvPr>
            <p:ph type="sldImg"/>
          </p:nvPr>
        </p:nvSpPr>
        <p:spPr>
          <a:ln/>
        </p:spPr>
      </p:sp>
      <p:sp>
        <p:nvSpPr>
          <p:cNvPr id="678915" name="Rectangle 1027"/>
          <p:cNvSpPr>
            <a:spLocks noGrp="1" noChangeArrowheads="1"/>
          </p:cNvSpPr>
          <p:nvPr>
            <p:ph type="body" idx="1"/>
          </p:nvPr>
        </p:nvSpPr>
        <p:spPr/>
        <p:txBody>
          <a:bodyPr/>
          <a:lstStyle/>
          <a:p>
            <a:r>
              <a:rPr lang="en-US"/>
              <a:t>PAEDIATRICS</a:t>
            </a:r>
          </a:p>
          <a:p>
            <a:r>
              <a:rPr lang="en-US"/>
              <a:t>-normal PR interval will vary according to the age and the heart rate</a:t>
            </a:r>
          </a:p>
          <a:p>
            <a:r>
              <a:rPr lang="en-US"/>
              <a:t>-the faster the heart rate and the younger the child the shorter the PR interval</a:t>
            </a:r>
          </a:p>
          <a:p>
            <a:endParaRPr lang="en-US"/>
          </a:p>
          <a:p>
            <a:r>
              <a:rPr lang="en-US"/>
              <a:t>ABNORMAL PR INTERVALS</a:t>
            </a:r>
          </a:p>
          <a:p>
            <a:r>
              <a:rPr lang="en-US"/>
              <a:t>-long PR interval (&gt;0.20 seconds) indicates a delay of the electrical impulse between the atria and the ventricles or it is an ectopic beat</a:t>
            </a:r>
          </a:p>
          <a:p>
            <a:r>
              <a:rPr lang="en-US"/>
              <a:t>-shorter PR interval (&lt;0.12 seconds), the impulse reached the ventricles through a shorter than normal route</a:t>
            </a:r>
          </a:p>
          <a:p>
            <a:r>
              <a:rPr lang="en-US"/>
              <a:t>-this could be the result of an accessory pathway (an abnormal conduction pathway) as seen in Wolff-Parkinson-White Syndrome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1026"/>
          <p:cNvSpPr>
            <a:spLocks noGrp="1" noRot="1" noChangeAspect="1" noChangeArrowheads="1" noTextEdit="1"/>
          </p:cNvSpPr>
          <p:nvPr>
            <p:ph type="sldImg"/>
          </p:nvPr>
        </p:nvSpPr>
        <p:spPr>
          <a:ln/>
        </p:spPr>
      </p:sp>
      <p:sp>
        <p:nvSpPr>
          <p:cNvPr id="679939" name="Rectangle 1027"/>
          <p:cNvSpPr>
            <a:spLocks noGrp="1" noChangeArrowheads="1"/>
          </p:cNvSpPr>
          <p:nvPr>
            <p:ph type="body" idx="1"/>
          </p:nvPr>
        </p:nvSpPr>
        <p:spPr/>
        <p:txBody>
          <a:bodyPr/>
          <a:lstStyle/>
          <a:p>
            <a:r>
              <a:rPr lang="en-US"/>
              <a:t>NORMAL CHARACTERISTICS</a:t>
            </a:r>
          </a:p>
          <a:p>
            <a:r>
              <a:rPr lang="en-US"/>
              <a:t>-tall (2mm-15mm)</a:t>
            </a:r>
          </a:p>
          <a:p>
            <a:r>
              <a:rPr lang="en-US"/>
              <a:t>-width: 0.04-0.12 seconds</a:t>
            </a:r>
          </a:p>
          <a:p>
            <a:r>
              <a:rPr lang="en-US"/>
              <a:t>-may differ in size or configuration, depending on the lead that is being viewed</a:t>
            </a:r>
          </a:p>
          <a:p>
            <a:endParaRPr lang="en-US"/>
          </a:p>
          <a:p>
            <a:r>
              <a:rPr lang="en-US"/>
              <a:t>PAEDIATRICS</a:t>
            </a:r>
          </a:p>
          <a:p>
            <a:r>
              <a:rPr lang="en-US"/>
              <a:t>-QRS duration will vary with age, with younger children having shorter durations</a:t>
            </a:r>
          </a:p>
          <a:p>
            <a:endParaRPr lang="en-US"/>
          </a:p>
          <a:p>
            <a:r>
              <a:rPr lang="en-US"/>
              <a:t>ABNORMAL CHARACTERISTICS</a:t>
            </a:r>
          </a:p>
          <a:p>
            <a:r>
              <a:rPr lang="en-US"/>
              <a:t>-duration of the QRS greater than 0.12 seconds indicates a defect in conduction through the ventricles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r>
              <a:rPr lang="en-US"/>
              <a:t>-ST segment should be an isoelectric line and is compared to the PR segment to determine if there is an elevation or depression of the segment</a:t>
            </a:r>
          </a:p>
          <a:p>
            <a:endParaRPr lang="en-US"/>
          </a:p>
          <a:p>
            <a:r>
              <a:rPr lang="en-US"/>
              <a:t>Can estimate deviation from the baseline by drawing a line through the PR interval and extending it through the T wave.</a:t>
            </a:r>
          </a:p>
          <a:p>
            <a:endParaRPr lang="en-US"/>
          </a:p>
          <a:p>
            <a:r>
              <a:rPr lang="en-US"/>
              <a:t>ABNORMAL ST SEGMENTS</a:t>
            </a:r>
          </a:p>
          <a:p>
            <a:r>
              <a:rPr lang="en-US"/>
              <a:t>-elevation or depression indicated abnormality</a:t>
            </a:r>
          </a:p>
          <a:p>
            <a:r>
              <a:rPr lang="en-US"/>
              <a:t>-usually related to injury of the heart muscle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r>
              <a:rPr lang="en-US"/>
              <a:t>Asymmetrical because the peak is closer to the end of the wave than the beginning.</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r>
              <a:rPr lang="en-US"/>
              <a:t>As heart rate increases, the QT interval decreases and as the heart rate decreases, the QT interval increases. Generally, the normal QT should be less than half of the distance between two consecutive R waves (the R-R interval) when the rhythm is regular. </a:t>
            </a:r>
          </a:p>
          <a:p>
            <a:endParaRPr lang="en-US"/>
          </a:p>
          <a:p>
            <a:r>
              <a:rPr lang="en-US"/>
              <a:t>PAEDIATRICS</a:t>
            </a:r>
          </a:p>
          <a:p>
            <a:r>
              <a:rPr lang="en-US"/>
              <a:t>-QT interval varies with age and heart rate with the interval being shorter in the younger child</a:t>
            </a:r>
          </a:p>
          <a:p>
            <a:r>
              <a:rPr lang="en-US"/>
              <a:t>-normal QT interval range in the pediatric patient is 0.25-0.50 seconds</a:t>
            </a:r>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r>
              <a:rPr lang="en-US"/>
              <a:t>Presence and absence can both be normal.</a:t>
            </a:r>
          </a:p>
          <a:p>
            <a:endParaRPr lang="en-US"/>
          </a:p>
          <a:p>
            <a:r>
              <a:rPr lang="en-US"/>
              <a:t>PAEDIATRICS</a:t>
            </a:r>
          </a:p>
          <a:p>
            <a:r>
              <a:rPr lang="en-US"/>
              <a:t>-U waves not often seen in the pediatric patient population due to their faster heart rates</a:t>
            </a:r>
          </a:p>
          <a:p>
            <a:endParaRPr lang="en-US"/>
          </a:p>
          <a:p>
            <a:endParaRPr lang="en-US"/>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r>
              <a:rPr lang="en-US"/>
              <a:t>Different leads use the analogy of the camera, how you have it pointed will give you a different picture.</a:t>
            </a:r>
          </a:p>
          <a:p>
            <a:r>
              <a:rPr lang="en-US"/>
              <a:t>Preferred lead for day to day monitoring</a:t>
            </a:r>
          </a:p>
          <a:p>
            <a:r>
              <a:rPr lang="en-US"/>
              <a:t>Positioning of the electrodes most closely resembles the electrical flow </a:t>
            </a:r>
          </a:p>
          <a:p>
            <a:r>
              <a:rPr lang="en-US"/>
              <a:t>Produces tall upright deflections</a:t>
            </a:r>
          </a:p>
          <a:p>
            <a:r>
              <a:rPr lang="en-US"/>
              <a:t>Waveforms easy to see and measure</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Rot="1" noChangeAspect="1" noChangeArrowheads="1" noTextEdit="1"/>
          </p:cNvSpPr>
          <p:nvPr>
            <p:ph type="sldImg"/>
          </p:nvPr>
        </p:nvSpPr>
        <p:spPr>
          <a:ln/>
        </p:spPr>
      </p:sp>
      <p:sp>
        <p:nvSpPr>
          <p:cNvPr id="657411" name="Rectangle 3"/>
          <p:cNvSpPr>
            <a:spLocks noGrp="1" noChangeArrowheads="1"/>
          </p:cNvSpPr>
          <p:nvPr>
            <p:ph type="body" idx="1"/>
          </p:nvPr>
        </p:nvSpPr>
        <p:spPr/>
        <p:txBody>
          <a:bodyPr/>
          <a:lstStyle/>
          <a:p>
            <a:r>
              <a:rPr lang="en-US"/>
              <a:t>ECG paper is universal, made up of small and large squares</a:t>
            </a:r>
          </a:p>
          <a:p>
            <a:endParaRPr lang="en-US"/>
          </a:p>
          <a:p>
            <a:r>
              <a:rPr lang="en-US"/>
              <a:t>Horizontal lines measure time, vertical lines measure voltage/amplitude</a:t>
            </a:r>
          </a:p>
          <a:p>
            <a:r>
              <a:rPr lang="en-US"/>
              <a:t>	-each small horizontal box is 1mm or 0.04 seconds, each large box is 0.20 seconds (5 small squares @ 0.04s = 0.20s)</a:t>
            </a:r>
          </a:p>
          <a:p>
            <a:r>
              <a:rPr lang="en-US"/>
              <a:t>	-each small vertical box is 1mm or 0.1mV, each large box equals 5mm or 0.5mV</a:t>
            </a:r>
          </a:p>
          <a:p>
            <a:endParaRPr lang="en-US"/>
          </a:p>
          <a:p>
            <a:r>
              <a:rPr lang="en-US"/>
              <a:t>-when analyzing a strip look at a 6 second strip (30 squares)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2679700" y="155575"/>
            <a:ext cx="1651000" cy="1238250"/>
          </a:xfrm>
          <a:ln/>
        </p:spPr>
      </p:sp>
      <p:sp>
        <p:nvSpPr>
          <p:cNvPr id="90115" name="Rectangle 3"/>
          <p:cNvSpPr>
            <a:spLocks noGrp="1" noChangeArrowheads="1"/>
          </p:cNvSpPr>
          <p:nvPr>
            <p:ph type="body" idx="1"/>
          </p:nvPr>
        </p:nvSpPr>
        <p:spPr>
          <a:xfrm>
            <a:off x="233680" y="1393826"/>
            <a:ext cx="6620933" cy="7593013"/>
          </a:xfrm>
        </p:spPr>
        <p:txBody>
          <a:bodyPr/>
          <a:lstStyle/>
          <a:p>
            <a:pPr marL="228600" indent="-228600">
              <a:buFontTx/>
              <a:buAutoNum type="arabicPeriod"/>
            </a:pPr>
            <a:r>
              <a:rPr lang="en-US" dirty="0"/>
              <a:t>The right atrium accepts deoxygenated blood from the superior &amp; inferior vena cava. It acts as a reservoir and pumps the blood directly into the right ventricle through the tricuspid valve. The blood is then pumped into the pulmonary artery through the pulmonic valve where it is then oxygenated by the lungs. It is then pumped back into the left atrium through the pulmonary vein, through the mitral valve into the left ventricle. From the left ventricle, it is pumped through the aortic valve into the aorta.</a:t>
            </a:r>
          </a:p>
          <a:p>
            <a:pPr marL="228600" indent="-228600"/>
            <a:endParaRPr lang="en-US" dirty="0"/>
          </a:p>
          <a:p>
            <a:pPr marL="228600" indent="-228600"/>
            <a:r>
              <a:rPr lang="en-US" dirty="0"/>
              <a:t>The thickness of the walls in each chamber is related to the workload performed by that chamber. The atria are low-pressure chambers serving as reservoirs for the ventricles. Therefore their walls are relatively thin (2mm thick). The right ventricular wall is thicker than the atria but much thinner than the wall of the left ventricle (4mm) as it is pumping the blood into the pulmonary tree which has a relatively low resistance to flow. The left ventricle is the thickest because it must eject the blood through the aorta into all parts of the body against a much greater resistance. It is 13-15 mm thick.</a:t>
            </a:r>
          </a:p>
          <a:p>
            <a:pPr marL="228600" indent="-228600"/>
            <a:endParaRPr lang="en-US" dirty="0"/>
          </a:p>
          <a:p>
            <a:pPr marL="228600" indent="-228600"/>
            <a:r>
              <a:rPr lang="en-US" dirty="0"/>
              <a:t>2. The atria are separated by an </a:t>
            </a:r>
            <a:r>
              <a:rPr lang="en-US" dirty="0" err="1"/>
              <a:t>interatrial</a:t>
            </a:r>
            <a:r>
              <a:rPr lang="en-US" dirty="0"/>
              <a:t> septum and the ventricles by an </a:t>
            </a:r>
            <a:r>
              <a:rPr lang="en-US" dirty="0" err="1"/>
              <a:t>interventricular</a:t>
            </a:r>
            <a:r>
              <a:rPr lang="en-US" dirty="0"/>
              <a:t> septum.</a:t>
            </a:r>
          </a:p>
          <a:p>
            <a:pPr marL="228600" indent="-228600"/>
            <a:endParaRPr lang="en-US" dirty="0"/>
          </a:p>
          <a:p>
            <a:pPr marL="228600" indent="-228600"/>
            <a:r>
              <a:rPr lang="en-US" dirty="0"/>
              <a:t>3. As indicated above, valves separate the atria and ventricles. The main purpose of the valves is to permit blood flow in one direction only. The opening and closing of the valves depends on pressure gradients within the cardiovascular system. The tricuspid and mitral valves separate the atria from the ventricles and are referred to as the </a:t>
            </a:r>
            <a:r>
              <a:rPr lang="en-US" dirty="0" err="1"/>
              <a:t>atrioventricular</a:t>
            </a:r>
            <a:r>
              <a:rPr lang="en-US" dirty="0"/>
              <a:t> (AV) valves. The tricuspid valve is larger and has 3 cusps. The mitral has 2 cusps. Fibrous cords called </a:t>
            </a:r>
            <a:r>
              <a:rPr lang="en-US" dirty="0" err="1"/>
              <a:t>cordae</a:t>
            </a:r>
            <a:r>
              <a:rPr lang="en-US" dirty="0"/>
              <a:t> </a:t>
            </a:r>
            <a:r>
              <a:rPr lang="en-US" dirty="0" err="1"/>
              <a:t>tendineae</a:t>
            </a:r>
            <a:r>
              <a:rPr lang="en-US" dirty="0"/>
              <a:t> attach the cusps of these valves to papillary muscles in the ventricles. As the atria fill, pressure in the atria exceeds that of the ventricles, forcing the valves open and allowing blood to flow passively into the ventricles. Ventricular filling is also referred to as diastole. Toward the end of diastole, the atria contract, pumping the remainder of the blood into the ventricles. This is called the atrial kick and accounts for 10-30% of cardiac output. Atrial kick is lost in arrhythmias that have lost the </a:t>
            </a:r>
            <a:r>
              <a:rPr lang="en-US" dirty="0" err="1"/>
              <a:t>syncronicity</a:t>
            </a:r>
            <a:r>
              <a:rPr lang="en-US" dirty="0"/>
              <a:t> of contractions between the atria and ventricles, for example atrial fibrillation and 3</a:t>
            </a:r>
            <a:r>
              <a:rPr lang="en-US" baseline="30000" dirty="0"/>
              <a:t>rd</a:t>
            </a:r>
            <a:r>
              <a:rPr lang="en-US" dirty="0"/>
              <a:t> degree heart block. At the end of diastole, the increase in pressure within the ventricles along with the decreased pressure in the atria help to close the valves. </a:t>
            </a:r>
          </a:p>
          <a:p>
            <a:pPr marL="228600" indent="-228600"/>
            <a:endParaRPr lang="en-US" dirty="0"/>
          </a:p>
          <a:p>
            <a:pPr marL="228600" indent="-228600"/>
            <a:r>
              <a:rPr lang="en-US" dirty="0"/>
              <a:t>During ventricular </a:t>
            </a:r>
            <a:r>
              <a:rPr lang="en-US" dirty="0" smtClean="0"/>
              <a:t>contraction </a:t>
            </a:r>
            <a:r>
              <a:rPr lang="en-US" dirty="0"/>
              <a:t>(or systole), the valves are prevented from being </a:t>
            </a:r>
            <a:r>
              <a:rPr lang="en-US" dirty="0" err="1"/>
              <a:t>everted</a:t>
            </a:r>
            <a:r>
              <a:rPr lang="en-US" dirty="0"/>
              <a:t> into the atria by the papillary muscles and </a:t>
            </a:r>
            <a:r>
              <a:rPr lang="en-US" dirty="0" err="1"/>
              <a:t>cordae</a:t>
            </a:r>
            <a:r>
              <a:rPr lang="en-US" dirty="0"/>
              <a:t> </a:t>
            </a:r>
            <a:r>
              <a:rPr lang="en-US" dirty="0" err="1"/>
              <a:t>tendineae</a:t>
            </a:r>
            <a:r>
              <a:rPr lang="en-US" dirty="0"/>
              <a:t>. A dysfunction of these components can cause an incomplete closure of an AV valve, resulting in a murmur. Closure of the AV valve constitutes the first heart sound (S1). The aortic and pulmonic valves (semilunar) are each composed of three cusps. During ventricular systole, the cusps are thrust open as blood flows from an area of greater pressure in the ventricles to an area of lesser pressure in the pulmonary artery or aorta. As the ventricles empty, the pressure within the ventricles decreases and some blood flows back into the ventricle, filling the cup shaped valves and forcing them closed. Closure of the semilunar valves constitutes the second heart sound (S2).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1026"/>
          <p:cNvSpPr>
            <a:spLocks noGrp="1" noRot="1" noChangeAspect="1" noChangeArrowheads="1" noTextEdit="1"/>
          </p:cNvSpPr>
          <p:nvPr>
            <p:ph type="sldImg"/>
          </p:nvPr>
        </p:nvSpPr>
        <p:spPr>
          <a:ln/>
        </p:spPr>
      </p:sp>
      <p:sp>
        <p:nvSpPr>
          <p:cNvPr id="680963" name="Rectangle 1027"/>
          <p:cNvSpPr>
            <a:spLocks noGrp="1" noChangeArrowheads="1"/>
          </p:cNvSpPr>
          <p:nvPr>
            <p:ph type="body" idx="1"/>
          </p:nvPr>
        </p:nvSpPr>
        <p:spPr/>
        <p:txBody>
          <a:bodyPr/>
          <a:lstStyle/>
          <a:p>
            <a:r>
              <a:rPr lang="en-US"/>
              <a:t>-involves a systematic, deliberate analysis of the components of the ECG tracing</a:t>
            </a:r>
          </a:p>
          <a:p>
            <a:r>
              <a:rPr lang="en-US"/>
              <a:t>-adhering to an orderly process eliminates confusion and error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p:txBody>
          <a:bodyPr/>
          <a:lstStyle/>
          <a:p>
            <a:r>
              <a:rPr lang="en-US"/>
              <a:t>You can use a piece of paper or calipers.</a:t>
            </a:r>
          </a:p>
          <a:p>
            <a:endParaRPr lang="en-US"/>
          </a:p>
          <a:p>
            <a:r>
              <a:rPr lang="en-US"/>
              <a:t>If the rhythm varies by 0.12 seconds (3 squares) or more between the shortest and longest R wave, the rhythm is irregular. Otherwise it is considered regular.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r>
              <a:rPr lang="en-US"/>
              <a:t>A normal P Wave is smooth, rounded, and upright, preceeding each QRS complex, indicating it originated in the SA node</a:t>
            </a:r>
          </a:p>
          <a:p>
            <a:endParaRPr lang="en-US"/>
          </a:p>
          <a:p>
            <a:r>
              <a:rPr lang="en-US"/>
              <a:t>P wave &lt; 0.12 seconds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p:txBody>
          <a:bodyPr/>
          <a:lstStyle/>
          <a:p>
            <a:r>
              <a:rPr lang="en-US"/>
              <a:t>Are all QRS complexes of equal duration?</a:t>
            </a:r>
          </a:p>
          <a:p>
            <a:r>
              <a:rPr lang="en-US"/>
              <a:t>Do all the QRS complexes look alike?</a:t>
            </a:r>
          </a:p>
          <a:p>
            <a:r>
              <a:rPr lang="en-US"/>
              <a:t>Are the unusual QRS complexes associated with ectopic beats?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r>
              <a:rPr lang="en-US"/>
              <a:t>Formula for correcting, based on heart rate is:</a:t>
            </a:r>
          </a:p>
          <a:p>
            <a:endParaRPr lang="en-US"/>
          </a:p>
          <a:p>
            <a:r>
              <a:rPr lang="en-US"/>
              <a:t>QT (measured in seconds)/R-R intervals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026"/>
          <p:cNvSpPr>
            <a:spLocks noGrp="1" noRot="1" noChangeAspect="1" noChangeArrowheads="1" noTextEdit="1"/>
          </p:cNvSpPr>
          <p:nvPr>
            <p:ph type="sldImg"/>
          </p:nvPr>
        </p:nvSpPr>
        <p:spPr>
          <a:ln/>
        </p:spPr>
      </p:sp>
      <p:sp>
        <p:nvSpPr>
          <p:cNvPr id="692227" name="Rectangle 1027"/>
          <p:cNvSpPr>
            <a:spLocks noGrp="1" noChangeArrowheads="1"/>
          </p:cNvSpPr>
          <p:nvPr>
            <p:ph type="body" idx="1"/>
          </p:nvPr>
        </p:nvSpPr>
        <p:spPr/>
        <p:txBody>
          <a:bodyPr/>
          <a:lstStyle/>
          <a:p>
            <a:r>
              <a:rPr lang="en-US"/>
              <a:t>PRN indications:</a:t>
            </a:r>
          </a:p>
          <a:p>
            <a:r>
              <a:rPr lang="en-US"/>
              <a:t>-when IV cardiac medications are being administered</a:t>
            </a:r>
          </a:p>
          <a:p>
            <a:r>
              <a:rPr lang="en-US"/>
              <a:t>-when telemetry/monitor is initiated, including the reationale and the patient’s rhythm</a:t>
            </a:r>
          </a:p>
          <a:p>
            <a:r>
              <a:rPr lang="en-US"/>
              <a:t>-when there are changes in the patient’s rhythm</a:t>
            </a:r>
          </a:p>
          <a:p>
            <a:r>
              <a:rPr lang="en-US"/>
              <a:t>-when the patient’s rhythm returns to normal</a:t>
            </a:r>
          </a:p>
          <a:p>
            <a:r>
              <a:rPr lang="en-US"/>
              <a:t>-prior to discontinuing telemetry/monitor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a:t>
            </a:r>
            <a:r>
              <a:rPr lang="en-US" baseline="0" dirty="0" smtClean="0"/>
              <a:t> given it? Tell us how you did it? </a:t>
            </a:r>
            <a:r>
              <a:rPr lang="en-US" dirty="0" smtClean="0"/>
              <a:t>Causes a transient complete heart block in the AV node – very short half life (less than 10 seconds), dose 6 mg then 12</a:t>
            </a:r>
            <a:r>
              <a:rPr lang="en-US" baseline="0" dirty="0" smtClean="0"/>
              <a:t> mg if needed. This allows the heart to reset itself and the impulse to start at the SA node. Don</a:t>
            </a:r>
            <a:r>
              <a:rPr lang="fr-FR" baseline="0" dirty="0" smtClean="0"/>
              <a:t>’</a:t>
            </a:r>
            <a:r>
              <a:rPr lang="en-US" baseline="0" dirty="0" smtClean="0"/>
              <a:t>t forget to tell your patients about how it’ll feel!</a:t>
            </a:r>
            <a:endParaRPr lang="en-US" dirty="0"/>
          </a:p>
        </p:txBody>
      </p:sp>
    </p:spTree>
    <p:extLst>
      <p:ext uri="{BB962C8B-B14F-4D97-AF65-F5344CB8AC3E}">
        <p14:creationId xmlns:p14="http://schemas.microsoft.com/office/powerpoint/2010/main" val="1494023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remember about decreased</a:t>
            </a:r>
            <a:r>
              <a:rPr lang="en-US" baseline="0" dirty="0" smtClean="0"/>
              <a:t> ventricular filling time in regards to </a:t>
            </a:r>
            <a:r>
              <a:rPr lang="en-US" baseline="0" dirty="0" err="1" smtClean="0"/>
              <a:t>Afib</a:t>
            </a:r>
            <a:r>
              <a:rPr lang="en-US" baseline="0" dirty="0" smtClean="0"/>
              <a:t>/SVT</a:t>
            </a:r>
            <a:endParaRPr lang="en-US" dirty="0"/>
          </a:p>
        </p:txBody>
      </p:sp>
    </p:spTree>
    <p:extLst>
      <p:ext uri="{BB962C8B-B14F-4D97-AF65-F5344CB8AC3E}">
        <p14:creationId xmlns:p14="http://schemas.microsoft.com/office/powerpoint/2010/main" val="53207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r>
              <a:rPr lang="en-US"/>
              <a:t>Causes include: drugs (dig, beta blockers calcium channel blockers), increased vagal tone, hyperkalemia, rheumatic fever, myocarditis, degeneration of the conducting pathways, inferior MI. </a:t>
            </a:r>
          </a:p>
          <a:p>
            <a:endParaRPr lang="en-US"/>
          </a:p>
          <a:p>
            <a:r>
              <a:rPr lang="en-US"/>
              <a:t>First degree heart blocks produce no symptoms and require no treatment. They can progress to a higher degree of block so should be monitored until the block resolves or stabilizes.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r>
              <a:rPr lang="en-US"/>
              <a:t>Type 1 (Mobitz, Wenckebach) has a PR interval that progressively lengthens until a P wave appears (non-conducted) without a QRS complex.  </a:t>
            </a:r>
          </a:p>
          <a:p>
            <a:r>
              <a:rPr lang="en-US"/>
              <a:t>	-Type 1 may occur in otherwise normal healthy children during sleep or in conditioned athletes</a:t>
            </a:r>
          </a:p>
          <a:p>
            <a:r>
              <a:rPr lang="en-US"/>
              <a:t>	-also may occur post open-heart surgery invloving the AV junction and from digitalis toxicity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r>
              <a:rPr lang="en-US"/>
              <a:t>A failure of some of the sinus impulses to be conducted to the ventricles. </a:t>
            </a:r>
          </a:p>
          <a:p>
            <a:endParaRPr lang="en-US"/>
          </a:p>
          <a:p>
            <a:r>
              <a:rPr lang="en-US"/>
              <a:t>The rhythm is reflected by regularly occurring P waves and progressive lengthening of the PR interval until a P wave appears that is not followed by a QRS only a pause. The dropped QRS causes an irregular ventricular rhythm. Atrial or junctional escape beats can occur during the pause. These escape beats can confuse the diagnosis. The level of the conduction disturbance is at the AV node so the QRS complex will be narrow.</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pPr marL="228600" indent="-228600"/>
            <a:r>
              <a:rPr lang="en-US" dirty="0"/>
              <a:t>RIGHT CORONARY ARTERY</a:t>
            </a:r>
          </a:p>
          <a:p>
            <a:pPr marL="228600" indent="-228600"/>
            <a:r>
              <a:rPr lang="en-US" dirty="0"/>
              <a:t>-supplies the SA node, AV node (in 90% of patients), Bundle of His, posterior left bundle branch, half of the diaphragmatic surface (inferior) of left ventricle</a:t>
            </a:r>
          </a:p>
          <a:p>
            <a:pPr marL="228600" indent="-228600"/>
            <a:endParaRPr lang="en-US" dirty="0"/>
          </a:p>
          <a:p>
            <a:pPr marL="228600" indent="-228600"/>
            <a:r>
              <a:rPr lang="en-US" dirty="0"/>
              <a:t>LEFT CORONARY ARTERY	</a:t>
            </a:r>
          </a:p>
          <a:p>
            <a:pPr marL="228600" indent="-228600"/>
            <a:r>
              <a:rPr lang="en-US" dirty="0"/>
              <a:t>-divides into Left anterior descending artery and the circumflex artery</a:t>
            </a:r>
          </a:p>
          <a:p>
            <a:pPr marL="228600" indent="-228600"/>
            <a:endParaRPr lang="en-US" dirty="0"/>
          </a:p>
          <a:p>
            <a:pPr marL="228600" indent="-228600">
              <a:buFontTx/>
              <a:buAutoNum type="alphaLcParenR"/>
            </a:pPr>
            <a:r>
              <a:rPr lang="en-US" dirty="0"/>
              <a:t>Left Anterior Descending Artery</a:t>
            </a:r>
          </a:p>
          <a:p>
            <a:pPr marL="228600" indent="-228600"/>
            <a:r>
              <a:rPr lang="en-US" dirty="0"/>
              <a:t>-supplies bundle branches, anterior wall of left ventricle, part of the right ventricle, anterior </a:t>
            </a:r>
            <a:r>
              <a:rPr lang="en-US" dirty="0" err="1"/>
              <a:t>interventricular</a:t>
            </a:r>
            <a:r>
              <a:rPr lang="en-US" dirty="0"/>
              <a:t> septum, and the anterior papillary muscle and mitral valve leaflet</a:t>
            </a:r>
          </a:p>
          <a:p>
            <a:pPr marL="228600" indent="-228600"/>
            <a:endParaRPr lang="en-US" dirty="0"/>
          </a:p>
          <a:p>
            <a:pPr marL="228600" indent="-228600"/>
            <a:r>
              <a:rPr lang="en-US" dirty="0"/>
              <a:t>b) Circumflex Artery</a:t>
            </a:r>
          </a:p>
          <a:p>
            <a:pPr marL="228600" indent="-228600"/>
            <a:r>
              <a:rPr lang="en-US" dirty="0"/>
              <a:t>-goes along the AV groove and turns posteriorly</a:t>
            </a:r>
          </a:p>
          <a:p>
            <a:pPr marL="228600" indent="-228600"/>
            <a:r>
              <a:rPr lang="en-US" dirty="0"/>
              <a:t>-supplies the lateral wall of the left ventricle, half of the diaphragmatic surface of the left ventricle, and the AV node (in 10% of patients)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Inferior/lateral STEMI, 2</a:t>
            </a:r>
            <a:r>
              <a:rPr lang="en-US" baseline="30000" dirty="0" smtClean="0"/>
              <a:t>nd</a:t>
            </a:r>
            <a:r>
              <a:rPr lang="en-US" dirty="0" smtClean="0"/>
              <a:t> degree AVB type 2</a:t>
            </a:r>
            <a:endParaRPr lang="en-US" dirty="0"/>
          </a:p>
        </p:txBody>
      </p:sp>
    </p:spTree>
    <p:extLst>
      <p:ext uri="{BB962C8B-B14F-4D97-AF65-F5344CB8AC3E}">
        <p14:creationId xmlns:p14="http://schemas.microsoft.com/office/powerpoint/2010/main" val="359730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Septal</a:t>
            </a:r>
            <a:r>
              <a:rPr lang="en-US" dirty="0" smtClean="0"/>
              <a:t>/anterior/lateral STEMI with reciprocal changes in inferior</a:t>
            </a:r>
            <a:r>
              <a:rPr lang="en-US" baseline="0" dirty="0" smtClean="0"/>
              <a:t> leads.  Possible Left Main Obstruction?  “THE WIDOW MAKER!”</a:t>
            </a:r>
            <a:endParaRPr lang="en-US" dirty="0"/>
          </a:p>
        </p:txBody>
      </p:sp>
    </p:spTree>
    <p:extLst>
      <p:ext uri="{BB962C8B-B14F-4D97-AF65-F5344CB8AC3E}">
        <p14:creationId xmlns:p14="http://schemas.microsoft.com/office/powerpoint/2010/main" val="1733187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 STEMI (Leads 1 and AVL)</a:t>
            </a:r>
            <a:endParaRPr lang="en-US" dirty="0"/>
          </a:p>
        </p:txBody>
      </p:sp>
    </p:spTree>
    <p:extLst>
      <p:ext uri="{BB962C8B-B14F-4D97-AF65-F5344CB8AC3E}">
        <p14:creationId xmlns:p14="http://schemas.microsoft.com/office/powerpoint/2010/main" val="170751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 STEMI</a:t>
            </a:r>
            <a:r>
              <a:rPr lang="en-US" baseline="0" dirty="0" smtClean="0"/>
              <a:t> – looks like </a:t>
            </a:r>
            <a:r>
              <a:rPr lang="en-US" baseline="0" dirty="0" err="1" smtClean="0"/>
              <a:t>septal</a:t>
            </a:r>
            <a:r>
              <a:rPr lang="en-US" baseline="0" dirty="0" smtClean="0"/>
              <a:t>/lateral leads but not in more than one contiguous lead</a:t>
            </a:r>
            <a:endParaRPr lang="en-US" dirty="0"/>
          </a:p>
        </p:txBody>
      </p:sp>
    </p:spTree>
    <p:extLst>
      <p:ext uri="{BB962C8B-B14F-4D97-AF65-F5344CB8AC3E}">
        <p14:creationId xmlns:p14="http://schemas.microsoft.com/office/powerpoint/2010/main" val="2374457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remember about decreased</a:t>
            </a:r>
            <a:r>
              <a:rPr lang="en-US" baseline="0" dirty="0" smtClean="0"/>
              <a:t> ventricular filling time in regards to </a:t>
            </a:r>
            <a:r>
              <a:rPr lang="en-US" baseline="0" dirty="0" err="1" smtClean="0"/>
              <a:t>Afib</a:t>
            </a:r>
            <a:r>
              <a:rPr lang="en-US" baseline="0" dirty="0" smtClean="0"/>
              <a:t>/SVT</a:t>
            </a:r>
            <a:endParaRPr lang="en-US" dirty="0"/>
          </a:p>
        </p:txBody>
      </p:sp>
    </p:spTree>
    <p:extLst>
      <p:ext uri="{BB962C8B-B14F-4D97-AF65-F5344CB8AC3E}">
        <p14:creationId xmlns:p14="http://schemas.microsoft.com/office/powerpoint/2010/main" val="532078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Widespread T wave inversion. (No STEMI but very concerning!!)</a:t>
            </a:r>
            <a:endParaRPr lang="en-US" dirty="0"/>
          </a:p>
        </p:txBody>
      </p:sp>
    </p:spTree>
    <p:extLst>
      <p:ext uri="{BB962C8B-B14F-4D97-AF65-F5344CB8AC3E}">
        <p14:creationId xmlns:p14="http://schemas.microsoft.com/office/powerpoint/2010/main" val="4256461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dirty="0" err="1" smtClean="0"/>
              <a:t>Septal</a:t>
            </a:r>
            <a:r>
              <a:rPr lang="en-US" baseline="0" dirty="0" smtClean="0"/>
              <a:t> STEMI, 3</a:t>
            </a:r>
            <a:r>
              <a:rPr lang="en-US" baseline="30000" dirty="0" smtClean="0"/>
              <a:t>rd</a:t>
            </a:r>
            <a:r>
              <a:rPr lang="en-US" baseline="0" dirty="0" smtClean="0"/>
              <a:t> degree AVB</a:t>
            </a:r>
            <a:endParaRPr lang="en-US" dirty="0"/>
          </a:p>
        </p:txBody>
      </p:sp>
    </p:spTree>
    <p:extLst>
      <p:ext uri="{BB962C8B-B14F-4D97-AF65-F5344CB8AC3E}">
        <p14:creationId xmlns:p14="http://schemas.microsoft.com/office/powerpoint/2010/main" val="3146951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Inferior/anterior/lateral elevation.  Think</a:t>
            </a:r>
            <a:r>
              <a:rPr lang="en-US" baseline="0" dirty="0" smtClean="0"/>
              <a:t> about the vessels involved here.  What are the chances the right and left sided coronary arteries are occluding at one time?  Likely pericarditis.</a:t>
            </a:r>
            <a:endParaRPr lang="en-US" dirty="0"/>
          </a:p>
        </p:txBody>
      </p:sp>
    </p:spTree>
    <p:extLst>
      <p:ext uri="{BB962C8B-B14F-4D97-AF65-F5344CB8AC3E}">
        <p14:creationId xmlns:p14="http://schemas.microsoft.com/office/powerpoint/2010/main" val="2191981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Paced rhythm</a:t>
            </a:r>
            <a:endParaRPr lang="en-US" dirty="0"/>
          </a:p>
        </p:txBody>
      </p:sp>
    </p:spTree>
    <p:extLst>
      <p:ext uri="{BB962C8B-B14F-4D97-AF65-F5344CB8AC3E}">
        <p14:creationId xmlns:p14="http://schemas.microsoft.com/office/powerpoint/2010/main" val="2907235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a:t>
            </a:r>
            <a:r>
              <a:rPr lang="en-US" dirty="0" err="1" smtClean="0"/>
              <a:t>septal</a:t>
            </a:r>
            <a:r>
              <a:rPr lang="en-US" dirty="0" smtClean="0"/>
              <a:t>/anterior STEMI with inferior Q waves (Left main occlusion!)</a:t>
            </a:r>
            <a:r>
              <a:rPr lang="en-US" baseline="0" dirty="0" smtClean="0"/>
              <a:t>  </a:t>
            </a:r>
            <a:endParaRPr lang="en-US" dirty="0"/>
          </a:p>
        </p:txBody>
      </p:sp>
    </p:spTree>
    <p:extLst>
      <p:ext uri="{BB962C8B-B14F-4D97-AF65-F5344CB8AC3E}">
        <p14:creationId xmlns:p14="http://schemas.microsoft.com/office/powerpoint/2010/main" val="2480019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Inferior</a:t>
            </a:r>
            <a:r>
              <a:rPr lang="en-US" baseline="0" dirty="0" smtClean="0"/>
              <a:t> STEMI with 1</a:t>
            </a:r>
            <a:r>
              <a:rPr lang="en-US" baseline="30000" dirty="0" smtClean="0"/>
              <a:t>st</a:t>
            </a:r>
            <a:r>
              <a:rPr lang="en-US" baseline="0" dirty="0" smtClean="0"/>
              <a:t> degree AVB – R sided MI.  Small </a:t>
            </a:r>
            <a:r>
              <a:rPr lang="en-US" baseline="0" dirty="0" err="1" smtClean="0"/>
              <a:t>amout</a:t>
            </a:r>
            <a:r>
              <a:rPr lang="en-US" baseline="0" dirty="0" smtClean="0"/>
              <a:t> of lateral elevation, check right sided and posterior leads.</a:t>
            </a:r>
            <a:endParaRPr lang="en-US" dirty="0"/>
          </a:p>
        </p:txBody>
      </p:sp>
    </p:spTree>
    <p:extLst>
      <p:ext uri="{BB962C8B-B14F-4D97-AF65-F5344CB8AC3E}">
        <p14:creationId xmlns:p14="http://schemas.microsoft.com/office/powerpoint/2010/main" val="8919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Lateral/</a:t>
            </a:r>
            <a:r>
              <a:rPr lang="en-US" dirty="0" err="1" smtClean="0"/>
              <a:t>septal</a:t>
            </a:r>
            <a:r>
              <a:rPr lang="en-US" dirty="0" smtClean="0"/>
              <a:t>/anterior</a:t>
            </a:r>
            <a:r>
              <a:rPr lang="en-US" baseline="0" dirty="0" smtClean="0"/>
              <a:t>  STEMI – Left sided MI</a:t>
            </a:r>
            <a:endParaRPr lang="en-US" dirty="0"/>
          </a:p>
        </p:txBody>
      </p:sp>
    </p:spTree>
    <p:extLst>
      <p:ext uri="{BB962C8B-B14F-4D97-AF65-F5344CB8AC3E}">
        <p14:creationId xmlns:p14="http://schemas.microsoft.com/office/powerpoint/2010/main" val="1334430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LBBB, 2</a:t>
            </a:r>
            <a:r>
              <a:rPr lang="en-US" baseline="30000" dirty="0" smtClean="0"/>
              <a:t>nd</a:t>
            </a:r>
            <a:r>
              <a:rPr lang="en-US" dirty="0" smtClean="0"/>
              <a:t> degree AVB type 2</a:t>
            </a:r>
            <a:endParaRPr lang="en-US" dirty="0"/>
          </a:p>
        </p:txBody>
      </p:sp>
    </p:spTree>
    <p:extLst>
      <p:ext uri="{BB962C8B-B14F-4D97-AF65-F5344CB8AC3E}">
        <p14:creationId xmlns:p14="http://schemas.microsoft.com/office/powerpoint/2010/main" val="635832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RBBB</a:t>
            </a:r>
            <a:endParaRPr lang="en-US" dirty="0"/>
          </a:p>
        </p:txBody>
      </p:sp>
    </p:spTree>
    <p:extLst>
      <p:ext uri="{BB962C8B-B14F-4D97-AF65-F5344CB8AC3E}">
        <p14:creationId xmlns:p14="http://schemas.microsoft.com/office/powerpoint/2010/main" val="1916252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RBBB 1</a:t>
            </a:r>
            <a:r>
              <a:rPr lang="en-US" baseline="30000" dirty="0" smtClean="0"/>
              <a:t>st</a:t>
            </a:r>
            <a:r>
              <a:rPr lang="en-US" dirty="0" smtClean="0"/>
              <a:t> degree AVB</a:t>
            </a:r>
            <a:endParaRPr lang="en-US" dirty="0"/>
          </a:p>
        </p:txBody>
      </p:sp>
    </p:spTree>
    <p:extLst>
      <p:ext uri="{BB962C8B-B14F-4D97-AF65-F5344CB8AC3E}">
        <p14:creationId xmlns:p14="http://schemas.microsoft.com/office/powerpoint/2010/main" val="247821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pPr marL="228600" indent="-228600"/>
            <a:r>
              <a:rPr lang="en-US" dirty="0"/>
              <a:t>RIGHT CORONARY ARTERY</a:t>
            </a:r>
          </a:p>
          <a:p>
            <a:pPr marL="228600" indent="-228600"/>
            <a:r>
              <a:rPr lang="en-US" dirty="0"/>
              <a:t>-supplies the SA node, AV node (in 90% of patients), Bundle of His, posterior left bundle branch, half of the diaphragmatic surface (inferior) of left ventricle</a:t>
            </a:r>
          </a:p>
          <a:p>
            <a:pPr marL="228600" indent="-228600"/>
            <a:endParaRPr lang="en-US" dirty="0"/>
          </a:p>
          <a:p>
            <a:pPr marL="228600" indent="-228600"/>
            <a:r>
              <a:rPr lang="en-US" dirty="0"/>
              <a:t>LEFT CORONARY ARTERY	</a:t>
            </a:r>
          </a:p>
          <a:p>
            <a:pPr marL="228600" indent="-228600"/>
            <a:r>
              <a:rPr lang="en-US" dirty="0"/>
              <a:t>-divides into Left anterior descending artery and the circumflex artery</a:t>
            </a:r>
          </a:p>
          <a:p>
            <a:pPr marL="228600" indent="-228600"/>
            <a:endParaRPr lang="en-US" dirty="0"/>
          </a:p>
          <a:p>
            <a:pPr marL="228600" indent="-228600">
              <a:buFontTx/>
              <a:buAutoNum type="alphaLcParenR"/>
            </a:pPr>
            <a:r>
              <a:rPr lang="en-US" dirty="0"/>
              <a:t>Left Anterior Descending Artery</a:t>
            </a:r>
          </a:p>
          <a:p>
            <a:pPr marL="228600" indent="-228600"/>
            <a:r>
              <a:rPr lang="en-US" dirty="0"/>
              <a:t>-supplies bundle branches, anterior wall of left ventricle, part of the right ventricle, anterior </a:t>
            </a:r>
            <a:r>
              <a:rPr lang="en-US" dirty="0" err="1"/>
              <a:t>interventricular</a:t>
            </a:r>
            <a:r>
              <a:rPr lang="en-US" dirty="0"/>
              <a:t> septum, and the anterior papillary muscle and mitral valve leaflet</a:t>
            </a:r>
          </a:p>
          <a:p>
            <a:pPr marL="228600" indent="-228600"/>
            <a:endParaRPr lang="en-US" dirty="0"/>
          </a:p>
          <a:p>
            <a:pPr marL="228600" indent="-228600"/>
            <a:r>
              <a:rPr lang="en-US" dirty="0"/>
              <a:t>b) Circumflex Artery</a:t>
            </a:r>
          </a:p>
          <a:p>
            <a:pPr marL="228600" indent="-228600"/>
            <a:r>
              <a:rPr lang="en-US" dirty="0"/>
              <a:t>-goes along the AV groove and turns posteriorly</a:t>
            </a:r>
          </a:p>
          <a:p>
            <a:pPr marL="228600" indent="-228600"/>
            <a:r>
              <a:rPr lang="en-US" dirty="0"/>
              <a:t>-supplies the lateral wall of the left ventricle, half of the diaphragmatic surface of the left ventricle, and the AV node (in 10% of patients)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LBBB </a:t>
            </a:r>
            <a:r>
              <a:rPr lang="en-US" smtClean="0"/>
              <a:t>bigeminy</a:t>
            </a:r>
            <a:endParaRPr lang="en-US"/>
          </a:p>
        </p:txBody>
      </p:sp>
    </p:spTree>
    <p:extLst>
      <p:ext uri="{BB962C8B-B14F-4D97-AF65-F5344CB8AC3E}">
        <p14:creationId xmlns:p14="http://schemas.microsoft.com/office/powerpoint/2010/main" val="14880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336675" y="155575"/>
            <a:ext cx="4337050" cy="3252788"/>
          </a:xfrm>
          <a:ln/>
        </p:spPr>
      </p:sp>
      <p:sp>
        <p:nvSpPr>
          <p:cNvPr id="103427" name="Rectangle 3"/>
          <p:cNvSpPr>
            <a:spLocks noGrp="1" noChangeArrowheads="1"/>
          </p:cNvSpPr>
          <p:nvPr>
            <p:ph type="body" idx="1"/>
          </p:nvPr>
        </p:nvSpPr>
        <p:spPr>
          <a:xfrm>
            <a:off x="545253" y="3795713"/>
            <a:ext cx="5997787" cy="5268912"/>
          </a:xfrm>
        </p:spPr>
        <p:txBody>
          <a:bodyPr/>
          <a:lstStyle/>
          <a:p>
            <a:r>
              <a:rPr lang="en-US" dirty="0"/>
              <a:t>Inside the cell there is a higher concentration of potassium ion (positively charged) and protein (negatively charged). There is a low concentration of sodium ion (positively charged).</a:t>
            </a:r>
          </a:p>
          <a:p>
            <a:endParaRPr lang="en-US" dirty="0"/>
          </a:p>
          <a:p>
            <a:r>
              <a:rPr lang="en-US" dirty="0"/>
              <a:t>Outside the cell there is a high concentration of sodium ion and chloride ion (negatively charged). There is a low concentration of potassium ion. </a:t>
            </a:r>
          </a:p>
          <a:p>
            <a:endParaRPr lang="en-US" dirty="0"/>
          </a:p>
          <a:p>
            <a:r>
              <a:rPr lang="en-US" dirty="0"/>
              <a:t>Electrical charges are regulated by the movement of potassium and sodium. The cycles of ion shifts continuously changes the electrical charge inside the cell resulting in periods of activity or depolarization and periods of rest or repolarization. </a:t>
            </a:r>
          </a:p>
          <a:p>
            <a:endParaRPr lang="en-US" dirty="0"/>
          </a:p>
          <a:p>
            <a:r>
              <a:rPr lang="en-US" dirty="0"/>
              <a:t>At rest, the electrical charge inside the cell is more negative and the outside of the cell is more positive. In this state, the cells are polarized and no electrical activity is occurring. This stage represents the isoelectric line on the ECG (the flat line or baseline). When a cell is stimulated, the membrane permeability changes and sodium is allowed to enter the cell rapidly as potassium exits. The inside of the cell becomes more positively charged than the outside of the cell resulting in cell depolarization. Once depolarization is complete, the potassium is allowed to reenter the cell and sodium exits. This returns the inside of the cell to its resting, more negative charge. This is called repolarization or cell recovery. Depolarization of one cell causes adjacent cells to depolarize. This causes an electrical current which can be detected by skin electrodes and recorded as waves on a graph (ECG) Each muscle cell has a difference between the intracellular and extracellular concentrations of Na and K</a:t>
            </a:r>
          </a:p>
          <a:p>
            <a:endParaRPr lang="en-US" dirty="0"/>
          </a:p>
          <a:p>
            <a:r>
              <a:rPr lang="en-US" dirty="0"/>
              <a:t>Inside the cell is more negatively charged than the outside</a:t>
            </a:r>
          </a:p>
          <a:p>
            <a:r>
              <a:rPr lang="en-US" dirty="0"/>
              <a:t>Depolarization is the result of movement of K to the outside of the cell and  Na &amp; </a:t>
            </a:r>
            <a:r>
              <a:rPr lang="en-US" dirty="0" err="1"/>
              <a:t>Ca</a:t>
            </a:r>
            <a:r>
              <a:rPr lang="en-US" dirty="0"/>
              <a:t> into the cell making the extracellular environment more negative</a:t>
            </a:r>
          </a:p>
          <a:p>
            <a:r>
              <a:rPr lang="en-US" dirty="0"/>
              <a:t>Repolarization occurs once K moves back into the cell and Na &amp; </a:t>
            </a:r>
            <a:r>
              <a:rPr lang="en-US" dirty="0" err="1"/>
              <a:t>Ca</a:t>
            </a:r>
            <a:r>
              <a:rPr lang="en-US" dirty="0"/>
              <a:t> out of the cell.</a:t>
            </a:r>
          </a:p>
          <a:p>
            <a:endParaRPr lang="en-US" dirty="0"/>
          </a:p>
          <a:p>
            <a:endParaRPr lang="en-US" dirty="0"/>
          </a:p>
          <a:p>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Rot="1" noChangeAspect="1" noChangeArrowheads="1" noTextEdit="1"/>
          </p:cNvSpPr>
          <p:nvPr>
            <p:ph type="sldImg"/>
          </p:nvPr>
        </p:nvSpPr>
        <p:spPr>
          <a:ln/>
        </p:spPr>
      </p:sp>
      <p:sp>
        <p:nvSpPr>
          <p:cNvPr id="655363" name="Rectangle 3"/>
          <p:cNvSpPr>
            <a:spLocks noGrp="1" noChangeArrowheads="1"/>
          </p:cNvSpPr>
          <p:nvPr>
            <p:ph type="body" idx="1"/>
          </p:nvPr>
        </p:nvSpPr>
        <p:spPr/>
        <p:txBody>
          <a:bodyPr/>
          <a:lstStyle/>
          <a:p>
            <a:r>
              <a:rPr lang="en-US" dirty="0"/>
              <a:t>PHASE 0</a:t>
            </a:r>
          </a:p>
          <a:p>
            <a:r>
              <a:rPr lang="en-US" dirty="0"/>
              <a:t>-Na+ rushes into the cell bringing voltage from –90mV to +20mV (sodium-potassium pump deactivated)</a:t>
            </a:r>
          </a:p>
          <a:p>
            <a:endParaRPr lang="en-US" dirty="0"/>
          </a:p>
          <a:p>
            <a:r>
              <a:rPr lang="en-US" dirty="0"/>
              <a:t>PHASE 1: early repolarization</a:t>
            </a:r>
          </a:p>
          <a:p>
            <a:r>
              <a:rPr lang="en-US" dirty="0"/>
              <a:t>-Chloride follows Na+ into the cell</a:t>
            </a:r>
          </a:p>
          <a:p>
            <a:endParaRPr lang="en-US" dirty="0"/>
          </a:p>
          <a:p>
            <a:r>
              <a:rPr lang="en-US" dirty="0"/>
              <a:t>PHASE 2: Plateau</a:t>
            </a:r>
          </a:p>
          <a:p>
            <a:r>
              <a:rPr lang="en-US" dirty="0"/>
              <a:t>-</a:t>
            </a:r>
            <a:r>
              <a:rPr lang="en-US" dirty="0" err="1"/>
              <a:t>Ca</a:t>
            </a:r>
            <a:r>
              <a:rPr lang="en-US" dirty="0"/>
              <a:t>+ enters cell</a:t>
            </a:r>
          </a:p>
          <a:p>
            <a:endParaRPr lang="en-US" dirty="0"/>
          </a:p>
          <a:p>
            <a:r>
              <a:rPr lang="en-US" dirty="0"/>
              <a:t>PHASE 3: Repolarization</a:t>
            </a:r>
          </a:p>
          <a:p>
            <a:r>
              <a:rPr lang="en-US" dirty="0"/>
              <a:t>-K+ leaves cell, voltage returns to –90m</a:t>
            </a:r>
          </a:p>
          <a:p>
            <a:endParaRPr lang="en-US" dirty="0"/>
          </a:p>
          <a:p>
            <a:r>
              <a:rPr lang="en-US" dirty="0"/>
              <a:t>Depolarization: </a:t>
            </a:r>
          </a:p>
          <a:p>
            <a:r>
              <a:rPr lang="en-US" dirty="0"/>
              <a:t>K+ (positive ion) moves from the inside of the cell to a less concentrated area (negative) outside of cell – myocardial cell becomes more neg. – cell stimulated by this movement and sodium moves into the cell = P wave (atrial) and QRS complex (ventricular) </a:t>
            </a:r>
          </a:p>
          <a:p>
            <a:r>
              <a:rPr lang="en-US" dirty="0"/>
              <a:t>Repolarization = sodium out of cell and K+ in to cell – no physical response, just an electrical phenomenon = T wave</a:t>
            </a:r>
          </a:p>
          <a:p>
            <a:r>
              <a:rPr lang="en-US" dirty="0"/>
              <a:t>Refractory period = “absolute refractory period” – cells cannot respond to any stimulation – early in repolarization period when cells are trying to get back to normal                    “relative refractory period” – during late repolarization – down side of T wave – ventricular cells may respond if strong enough stimulus comes along – cells will depolarize out of synchrony causing dysrhythmias </a:t>
            </a:r>
          </a:p>
          <a:p>
            <a:r>
              <a:rPr lang="en-US" dirty="0"/>
              <a:t>Resting – isoelectric line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026"/>
          <p:cNvSpPr>
            <a:spLocks noGrp="1" noRot="1" noChangeAspect="1" noChangeArrowheads="1" noTextEdit="1"/>
          </p:cNvSpPr>
          <p:nvPr>
            <p:ph type="sldImg"/>
          </p:nvPr>
        </p:nvSpPr>
        <p:spPr>
          <a:xfrm>
            <a:off x="1697038" y="231775"/>
            <a:ext cx="3616325" cy="2711450"/>
          </a:xfrm>
          <a:ln/>
        </p:spPr>
      </p:sp>
      <p:sp>
        <p:nvSpPr>
          <p:cNvPr id="420867" name="Rectangle 1027"/>
          <p:cNvSpPr>
            <a:spLocks noGrp="1" noChangeArrowheads="1"/>
          </p:cNvSpPr>
          <p:nvPr>
            <p:ph type="body" idx="1"/>
          </p:nvPr>
        </p:nvSpPr>
        <p:spPr>
          <a:xfrm>
            <a:off x="389467" y="3176588"/>
            <a:ext cx="6309360" cy="5732462"/>
          </a:xfrm>
        </p:spPr>
        <p:txBody>
          <a:bodyPr/>
          <a:lstStyle/>
          <a:p>
            <a:r>
              <a:rPr lang="en-US" dirty="0"/>
              <a:t>The SA Node is the pacemaker of the heart. It is located in the wall of the right atrium. Specialized electrical cells called pacemaker cells in the SA Node discharge impulses at a rate of 60-100 BPM in a rhythmic fashion. It is innervated by the Autonomic Nervous System. Sympathetic stimulation causes an increase in rate and parasympathetic stimulation (via the </a:t>
            </a:r>
            <a:r>
              <a:rPr lang="en-US" dirty="0" err="1"/>
              <a:t>vagus</a:t>
            </a:r>
            <a:r>
              <a:rPr lang="en-US" dirty="0"/>
              <a:t> nerve) causes a decrease in rate.</a:t>
            </a:r>
          </a:p>
          <a:p>
            <a:endParaRPr lang="en-US" dirty="0"/>
          </a:p>
          <a:p>
            <a:r>
              <a:rPr lang="en-US" dirty="0"/>
              <a:t>From the SA Node, the impulse travels through the left atrium by way of Bachmann’s bundle and through the right atrium by way of the </a:t>
            </a:r>
            <a:r>
              <a:rPr lang="en-US" dirty="0" err="1"/>
              <a:t>internodal</a:t>
            </a:r>
            <a:r>
              <a:rPr lang="en-US" dirty="0"/>
              <a:t> tracts, causing depolarization and contraction of the atria.</a:t>
            </a:r>
          </a:p>
          <a:p>
            <a:endParaRPr lang="en-US" dirty="0"/>
          </a:p>
          <a:p>
            <a:r>
              <a:rPr lang="en-US" dirty="0"/>
              <a:t>The impulse is then conducted to the AV Node located in the lower right atrium near the </a:t>
            </a:r>
            <a:r>
              <a:rPr lang="en-US" dirty="0" err="1"/>
              <a:t>interatrial</a:t>
            </a:r>
            <a:r>
              <a:rPr lang="en-US" dirty="0"/>
              <a:t> septum. The AV node relays the signal from the atria to the ventricles. It provides the only normal conduction pathway between the atria and ventricles. It has 3 main functions: to slow conduction of the electrical impulse to allow the atria to contract and empty their contents into the ventricles. This delay is represented on the ECG tracing as the flat line of the PR interval. It can also function as a backup pacemaker. The AV node pacemaker cells fire at 40-60 BPM. Lastly, when the atrial rate is rapid, the AV node blocks some of the impulses from being conducted to the ventricles, thus protecting the ventricles from rapid rhythms.</a:t>
            </a:r>
          </a:p>
          <a:p>
            <a:endParaRPr lang="en-US" dirty="0"/>
          </a:p>
          <a:p>
            <a:r>
              <a:rPr lang="en-US" dirty="0"/>
              <a:t>After the delay in the AV node, the impulse travels through the Bundle of His. This bundle splits into 2 pathways called the right and left bundle branches. </a:t>
            </a:r>
          </a:p>
          <a:p>
            <a:r>
              <a:rPr lang="en-US" dirty="0"/>
              <a:t>The impulse then enters the Purkinje system where the Purkinje </a:t>
            </a:r>
            <a:r>
              <a:rPr lang="en-US" dirty="0" err="1"/>
              <a:t>fibres</a:t>
            </a:r>
            <a:r>
              <a:rPr lang="en-US" dirty="0"/>
              <a:t> conduct the impulse to the myocardial cells of the ventricles, causing ventricular depolarization and contraction. The Purkinje </a:t>
            </a:r>
            <a:r>
              <a:rPr lang="en-US" dirty="0" err="1"/>
              <a:t>fibres</a:t>
            </a:r>
            <a:r>
              <a:rPr lang="en-US" dirty="0"/>
              <a:t> have an intrinsic rate of 20-40 BPM and will activate if all other pacemaker cells fail.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r>
              <a:rPr lang="en-US"/>
              <a:t>Review</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5603" name="Picture 3" descr="title_right panel"/>
          <p:cNvPicPr>
            <a:picLocks noChangeAspect="1" noChangeArrowheads="1"/>
          </p:cNvPicPr>
          <p:nvPr/>
        </p:nvPicPr>
        <p:blipFill>
          <a:blip r:embed="rId2">
            <a:extLst>
              <a:ext uri="{28A0092B-C50C-407E-A947-70E740481C1C}">
                <a14:useLocalDpi xmlns:a14="http://schemas.microsoft.com/office/drawing/2010/main" val="0"/>
              </a:ext>
            </a:extLst>
          </a:blip>
          <a:srcRect t="6877" r="2647" b="13646"/>
          <a:stretch>
            <a:fillRect/>
          </a:stretch>
        </p:blipFill>
        <p:spPr bwMode="auto">
          <a:xfrm>
            <a:off x="3810000" y="2057400"/>
            <a:ext cx="5334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Rectangle 4"/>
          <p:cNvSpPr>
            <a:spLocks noGrp="1" noChangeArrowheads="1"/>
          </p:cNvSpPr>
          <p:nvPr>
            <p:ph type="ctrTitle"/>
          </p:nvPr>
        </p:nvSpPr>
        <p:spPr>
          <a:xfrm>
            <a:off x="3962400" y="2667000"/>
            <a:ext cx="5094288" cy="1143000"/>
          </a:xfrm>
          <a:noFill/>
          <a:extLst>
            <a:ext uri="{909E8E84-426E-40DD-AFC4-6F175D3DCCD1}">
              <a14:hiddenFill xmlns:a14="http://schemas.microsoft.com/office/drawing/2010/main">
                <a:solidFill>
                  <a:schemeClr val="accent1"/>
                </a:solidFill>
              </a14:hiddenFill>
            </a:ext>
          </a:extLst>
        </p:spPr>
        <p:txBody>
          <a:bodyPr lIns="0" tIns="0" rIns="0" bIns="0" anchor="t"/>
          <a:lstStyle>
            <a:lvl1pPr algn="ctr">
              <a:defRPr sz="3200">
                <a:solidFill>
                  <a:srgbClr val="FFB300"/>
                </a:solidFill>
                <a:effectLst/>
              </a:defRPr>
            </a:lvl1pPr>
          </a:lstStyle>
          <a:p>
            <a:pPr lvl="0"/>
            <a:r>
              <a:rPr lang="en-US" noProof="0" smtClean="0"/>
              <a:t>Click to edit Master title style</a:t>
            </a:r>
          </a:p>
        </p:txBody>
      </p:sp>
      <p:sp>
        <p:nvSpPr>
          <p:cNvPr id="25605" name="Rectangle 5"/>
          <p:cNvSpPr>
            <a:spLocks noGrp="1" noChangeArrowheads="1"/>
          </p:cNvSpPr>
          <p:nvPr>
            <p:ph type="subTitle" idx="1"/>
          </p:nvPr>
        </p:nvSpPr>
        <p:spPr>
          <a:xfrm>
            <a:off x="3962400" y="5638800"/>
            <a:ext cx="5059363" cy="609600"/>
          </a:xfrm>
        </p:spPr>
        <p:txBody>
          <a:bodyPr lIns="0" tIns="0" rIns="0" bIns="0"/>
          <a:lstStyle>
            <a:lvl1pPr marL="0" indent="0" algn="ctr">
              <a:buFont typeface="Wingdings" pitchFamily="2" charset="2"/>
              <a:buNone/>
              <a:defRPr sz="2000">
                <a:solidFill>
                  <a:srgbClr val="FFB300"/>
                </a:solidFill>
              </a:defRPr>
            </a:lvl1pPr>
          </a:lstStyle>
          <a:p>
            <a:pPr lvl="0"/>
            <a:r>
              <a:rPr lang="en-US" noProof="0" smtClean="0"/>
              <a:t>Click to edit Master subtitle style</a:t>
            </a:r>
          </a:p>
        </p:txBody>
      </p:sp>
      <p:pic>
        <p:nvPicPr>
          <p:cNvPr id="25607" name="Picture 7" descr="LHSC_HORZ_POS_2C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4676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descr="CloseUp Reflection_OR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057400"/>
            <a:ext cx="3811588"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10F0CBEF-1EE3-4BE8-A6C9-776614103503}" type="slidenum">
              <a:rPr lang="en-US" smtClean="0"/>
              <a:pPr/>
              <a:t>‹#›</a:t>
            </a:fld>
            <a:endParaRPr lang="en-US"/>
          </a:p>
        </p:txBody>
      </p:sp>
    </p:spTree>
    <p:extLst>
      <p:ext uri="{BB962C8B-B14F-4D97-AF65-F5344CB8AC3E}">
        <p14:creationId xmlns:p14="http://schemas.microsoft.com/office/powerpoint/2010/main" val="62776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4825" y="0"/>
            <a:ext cx="2287588"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525" y="0"/>
            <a:ext cx="6711950"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4A48A001-CA23-4AEF-AA61-20CE9B69F6BD}" type="slidenum">
              <a:rPr lang="en-US" smtClean="0"/>
              <a:pPr/>
              <a:t>‹#›</a:t>
            </a:fld>
            <a:endParaRPr lang="en-US"/>
          </a:p>
        </p:txBody>
      </p:sp>
    </p:spTree>
    <p:extLst>
      <p:ext uri="{BB962C8B-B14F-4D97-AF65-F5344CB8AC3E}">
        <p14:creationId xmlns:p14="http://schemas.microsoft.com/office/powerpoint/2010/main" val="56904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3984625" y="1371600"/>
            <a:ext cx="3635375" cy="4724400"/>
          </a:xfrm>
        </p:spPr>
        <p:txBody>
          <a:bodyPr/>
          <a:lstStyle/>
          <a:p>
            <a:endParaRPr lang="en-US"/>
          </a:p>
        </p:txBody>
      </p:sp>
      <p:sp>
        <p:nvSpPr>
          <p:cNvPr id="5" name="Date Placeholder 4"/>
          <p:cNvSpPr>
            <a:spLocks noGrp="1"/>
          </p:cNvSpPr>
          <p:nvPr>
            <p:ph type="dt" sz="half" idx="10"/>
          </p:nvPr>
        </p:nvSpPr>
        <p:spPr>
          <a:xfrm>
            <a:off x="1524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86600" y="6248400"/>
            <a:ext cx="1905000" cy="457200"/>
          </a:xfrm>
        </p:spPr>
        <p:txBody>
          <a:bodyPr/>
          <a:lstStyle>
            <a:lvl1pPr>
              <a:defRPr/>
            </a:lvl1pPr>
          </a:lstStyle>
          <a:p>
            <a:fld id="{7FE58F6B-0A8A-44B0-BB01-00201709F397}" type="slidenum">
              <a:rPr lang="en-US"/>
              <a:pPr/>
              <a:t>‹#›</a:t>
            </a:fld>
            <a:endParaRPr lang="en-US"/>
          </a:p>
        </p:txBody>
      </p:sp>
    </p:spTree>
    <p:extLst>
      <p:ext uri="{BB962C8B-B14F-4D97-AF65-F5344CB8AC3E}">
        <p14:creationId xmlns:p14="http://schemas.microsoft.com/office/powerpoint/2010/main" val="19842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84625"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524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86600" y="6248400"/>
            <a:ext cx="1905000" cy="457200"/>
          </a:xfrm>
        </p:spPr>
        <p:txBody>
          <a:bodyPr/>
          <a:lstStyle>
            <a:lvl1pPr>
              <a:defRPr/>
            </a:lvl1pPr>
          </a:lstStyle>
          <a:p>
            <a:fld id="{87EDCD96-9BBD-4655-903B-F2F6DC8EA370}" type="slidenum">
              <a:rPr lang="en-US"/>
              <a:pPr/>
              <a:t>‹#›</a:t>
            </a:fld>
            <a:endParaRPr lang="en-US"/>
          </a:p>
        </p:txBody>
      </p:sp>
    </p:spTree>
    <p:extLst>
      <p:ext uri="{BB962C8B-B14F-4D97-AF65-F5344CB8AC3E}">
        <p14:creationId xmlns:p14="http://schemas.microsoft.com/office/powerpoint/2010/main" val="17827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92075"/>
            <a:ext cx="7467600" cy="10509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6850"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984625"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6850"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3984625"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2400" y="6248400"/>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7086600" y="6248400"/>
            <a:ext cx="1905000" cy="457200"/>
          </a:xfrm>
        </p:spPr>
        <p:txBody>
          <a:bodyPr/>
          <a:lstStyle>
            <a:lvl1pPr>
              <a:defRPr/>
            </a:lvl1pPr>
          </a:lstStyle>
          <a:p>
            <a:fld id="{BD1E7546-E781-4E6D-A9D9-A67F10814A0B}" type="slidenum">
              <a:rPr lang="en-US"/>
              <a:pPr/>
              <a:t>‹#›</a:t>
            </a:fld>
            <a:endParaRPr lang="en-US"/>
          </a:p>
        </p:txBody>
      </p:sp>
    </p:spTree>
    <p:extLst>
      <p:ext uri="{BB962C8B-B14F-4D97-AF65-F5344CB8AC3E}">
        <p14:creationId xmlns:p14="http://schemas.microsoft.com/office/powerpoint/2010/main" val="19972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92075"/>
            <a:ext cx="7467600" cy="1050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6850" y="1371600"/>
            <a:ext cx="3635375"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984625" y="13716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984625" y="3810000"/>
            <a:ext cx="3635375"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24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7086600" y="6248400"/>
            <a:ext cx="1905000" cy="457200"/>
          </a:xfrm>
        </p:spPr>
        <p:txBody>
          <a:bodyPr/>
          <a:lstStyle>
            <a:lvl1pPr>
              <a:defRPr/>
            </a:lvl1pPr>
          </a:lstStyle>
          <a:p>
            <a:fld id="{A8E415F4-2DD1-4FF5-B392-1D3893E91721}" type="slidenum">
              <a:rPr lang="en-US"/>
              <a:pPr/>
              <a:t>‹#›</a:t>
            </a:fld>
            <a:endParaRPr lang="en-US"/>
          </a:p>
        </p:txBody>
      </p:sp>
    </p:spTree>
    <p:extLst>
      <p:ext uri="{BB962C8B-B14F-4D97-AF65-F5344CB8AC3E}">
        <p14:creationId xmlns:p14="http://schemas.microsoft.com/office/powerpoint/2010/main" val="9620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C8CDDB8-F37E-453D-9D7A-2C19FA015BF9}" type="slidenum">
              <a:rPr lang="en-US" smtClean="0"/>
              <a:pPr/>
              <a:t>‹#›</a:t>
            </a:fld>
            <a:endParaRPr lang="en-US"/>
          </a:p>
        </p:txBody>
      </p:sp>
    </p:spTree>
    <p:extLst>
      <p:ext uri="{BB962C8B-B14F-4D97-AF65-F5344CB8AC3E}">
        <p14:creationId xmlns:p14="http://schemas.microsoft.com/office/powerpoint/2010/main" val="89606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9393D8B-6A9E-4DEA-A5C1-D37916FE221B}" type="slidenum">
              <a:rPr lang="en-US" smtClean="0"/>
              <a:pPr/>
              <a:t>‹#›</a:t>
            </a:fld>
            <a:endParaRPr lang="en-US"/>
          </a:p>
        </p:txBody>
      </p:sp>
    </p:spTree>
    <p:extLst>
      <p:ext uri="{BB962C8B-B14F-4D97-AF65-F5344CB8AC3E}">
        <p14:creationId xmlns:p14="http://schemas.microsoft.com/office/powerpoint/2010/main" val="198105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49413"/>
            <a:ext cx="381000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49413"/>
            <a:ext cx="3810000" cy="4483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8516DB43-B59E-4460-B6BF-259AF6DE13F3}" type="slidenum">
              <a:rPr lang="en-US" smtClean="0"/>
              <a:pPr/>
              <a:t>‹#›</a:t>
            </a:fld>
            <a:endParaRPr lang="en-US"/>
          </a:p>
        </p:txBody>
      </p:sp>
    </p:spTree>
    <p:extLst>
      <p:ext uri="{BB962C8B-B14F-4D97-AF65-F5344CB8AC3E}">
        <p14:creationId xmlns:p14="http://schemas.microsoft.com/office/powerpoint/2010/main" val="405966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90F8DF17-BD41-47F2-8299-536627DE6365}" type="slidenum">
              <a:rPr lang="en-US" smtClean="0"/>
              <a:pPr/>
              <a:t>‹#›</a:t>
            </a:fld>
            <a:endParaRPr lang="en-US"/>
          </a:p>
        </p:txBody>
      </p:sp>
    </p:spTree>
    <p:extLst>
      <p:ext uri="{BB962C8B-B14F-4D97-AF65-F5344CB8AC3E}">
        <p14:creationId xmlns:p14="http://schemas.microsoft.com/office/powerpoint/2010/main" val="60799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D46AE9F9-8C04-4BA8-BA27-F495480CDB89}" type="slidenum">
              <a:rPr lang="en-US" smtClean="0"/>
              <a:pPr/>
              <a:t>‹#›</a:t>
            </a:fld>
            <a:endParaRPr lang="en-US"/>
          </a:p>
        </p:txBody>
      </p:sp>
    </p:spTree>
    <p:extLst>
      <p:ext uri="{BB962C8B-B14F-4D97-AF65-F5344CB8AC3E}">
        <p14:creationId xmlns:p14="http://schemas.microsoft.com/office/powerpoint/2010/main" val="159546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F37719DF-C79C-4B5D-A457-911AF9D2E99D}" type="slidenum">
              <a:rPr lang="en-US" smtClean="0"/>
              <a:pPr/>
              <a:t>‹#›</a:t>
            </a:fld>
            <a:endParaRPr lang="en-US"/>
          </a:p>
        </p:txBody>
      </p:sp>
    </p:spTree>
    <p:extLst>
      <p:ext uri="{BB962C8B-B14F-4D97-AF65-F5344CB8AC3E}">
        <p14:creationId xmlns:p14="http://schemas.microsoft.com/office/powerpoint/2010/main" val="406270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7A69DCFF-5A33-4120-8F96-C2AB5703F9BD}" type="slidenum">
              <a:rPr lang="en-US" smtClean="0"/>
              <a:pPr/>
              <a:t>‹#›</a:t>
            </a:fld>
            <a:endParaRPr lang="en-US"/>
          </a:p>
        </p:txBody>
      </p:sp>
    </p:spTree>
    <p:extLst>
      <p:ext uri="{BB962C8B-B14F-4D97-AF65-F5344CB8AC3E}">
        <p14:creationId xmlns:p14="http://schemas.microsoft.com/office/powerpoint/2010/main" val="40674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F6146373-770C-419C-9C1F-C37727D71E75}" type="slidenum">
              <a:rPr lang="en-US" smtClean="0"/>
              <a:pPr/>
              <a:t>‹#›</a:t>
            </a:fld>
            <a:endParaRPr lang="en-US"/>
          </a:p>
        </p:txBody>
      </p:sp>
    </p:spTree>
    <p:extLst>
      <p:ext uri="{BB962C8B-B14F-4D97-AF65-F5344CB8AC3E}">
        <p14:creationId xmlns:p14="http://schemas.microsoft.com/office/powerpoint/2010/main" val="11435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4580" name="Rectangle 4"/>
          <p:cNvSpPr>
            <a:spLocks noGrp="1" noChangeArrowheads="1"/>
          </p:cNvSpPr>
          <p:nvPr>
            <p:ph type="body" idx="1"/>
          </p:nvPr>
        </p:nvSpPr>
        <p:spPr bwMode="auto">
          <a:xfrm>
            <a:off x="685800" y="1649413"/>
            <a:ext cx="7772400" cy="448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Bullet 1</a:t>
            </a:r>
          </a:p>
          <a:p>
            <a:pPr lvl="2"/>
            <a:r>
              <a:rPr lang="en-US" smtClean="0"/>
              <a:t>Bullet level 2</a:t>
            </a:r>
          </a:p>
        </p:txBody>
      </p:sp>
      <p:sp>
        <p:nvSpPr>
          <p:cNvPr id="24581" name="Rectangle 5"/>
          <p:cNvSpPr>
            <a:spLocks noGrp="1" noChangeArrowheads="1"/>
          </p:cNvSpPr>
          <p:nvPr>
            <p:ph type="dt" sz="half" idx="2"/>
          </p:nvPr>
        </p:nvSpPr>
        <p:spPr bwMode="auto">
          <a:xfrm>
            <a:off x="1066800" y="6296025"/>
            <a:ext cx="609600"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a:defRPr sz="900" b="0">
                <a:solidFill>
                  <a:schemeClr val="bg1"/>
                </a:solidFill>
              </a:defRPr>
            </a:lvl1pPr>
          </a:lstStyle>
          <a:p>
            <a:endParaRPr lang="en-US"/>
          </a:p>
        </p:txBody>
      </p:sp>
      <p:sp>
        <p:nvSpPr>
          <p:cNvPr id="24582" name="Rectangle 6"/>
          <p:cNvSpPr>
            <a:spLocks noGrp="1" noChangeArrowheads="1"/>
          </p:cNvSpPr>
          <p:nvPr>
            <p:ph type="sldNum" sz="quarter" idx="4"/>
          </p:nvPr>
        </p:nvSpPr>
        <p:spPr bwMode="auto">
          <a:xfrm>
            <a:off x="685800" y="6296025"/>
            <a:ext cx="304800"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a:defRPr sz="900">
                <a:solidFill>
                  <a:schemeClr val="bg1"/>
                </a:solidFill>
              </a:defRPr>
            </a:lvl1pPr>
          </a:lstStyle>
          <a:p>
            <a:fld id="{3FDDE2DE-81D5-4937-997F-A54F89C3DB79}" type="slidenum">
              <a:rPr lang="en-US" smtClean="0"/>
              <a:pPr/>
              <a:t>‹#›</a:t>
            </a:fld>
            <a:endParaRPr lang="en-US"/>
          </a:p>
        </p:txBody>
      </p:sp>
      <p:sp>
        <p:nvSpPr>
          <p:cNvPr id="24583" name="Rectangle 7"/>
          <p:cNvSpPr>
            <a:spLocks noChangeArrowheads="1"/>
          </p:cNvSpPr>
          <p:nvPr/>
        </p:nvSpPr>
        <p:spPr bwMode="auto">
          <a:xfrm>
            <a:off x="0" y="6248400"/>
            <a:ext cx="91440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0"/>
          </a:p>
        </p:txBody>
      </p:sp>
      <p:sp>
        <p:nvSpPr>
          <p:cNvPr id="24588" name="Text Box 12"/>
          <p:cNvSpPr txBox="1">
            <a:spLocks noChangeArrowheads="1"/>
          </p:cNvSpPr>
          <p:nvPr/>
        </p:nvSpPr>
        <p:spPr bwMode="auto">
          <a:xfrm>
            <a:off x="0" y="64008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b="0"/>
          </a:p>
        </p:txBody>
      </p:sp>
      <p:sp>
        <p:nvSpPr>
          <p:cNvPr id="24589" name="Text Box 13"/>
          <p:cNvSpPr txBox="1">
            <a:spLocks noChangeArrowheads="1"/>
          </p:cNvSpPr>
          <p:nvPr/>
        </p:nvSpPr>
        <p:spPr bwMode="auto">
          <a:xfrm>
            <a:off x="8610600" y="636905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fld id="{3301D660-CF3D-4A28-A304-8E1313A476FA}" type="slidenum">
              <a:rPr lang="en-US" sz="1600" b="0">
                <a:solidFill>
                  <a:srgbClr val="3E647E"/>
                </a:solidFill>
                <a:latin typeface="Verdana" pitchFamily="34" charset="0"/>
              </a:rPr>
              <a:pPr>
                <a:spcBef>
                  <a:spcPct val="50000"/>
                </a:spcBef>
              </a:pPr>
              <a:t>‹#›</a:t>
            </a:fld>
            <a:endParaRPr lang="en-US" sz="1600" b="0">
              <a:solidFill>
                <a:srgbClr val="3E647E"/>
              </a:solidFill>
              <a:latin typeface="Verdana" pitchFamily="34" charset="0"/>
            </a:endParaRPr>
          </a:p>
        </p:txBody>
      </p:sp>
      <p:pic>
        <p:nvPicPr>
          <p:cNvPr id="24590" name="Picture 14" descr="LHSC_HORZ_POS_2C_RGB"/>
          <p:cNvPicPr>
            <a:picLocks noChangeAspect="1" noChangeArrowheads="1"/>
          </p:cNvPicPr>
          <p:nvPr/>
        </p:nvPicPr>
        <p:blipFill>
          <a:blip r:embed="rId17" cstate="print">
            <a:extLst>
              <a:ext uri="{28A0092B-C50C-407E-A947-70E740481C1C}">
                <a14:useLocalDpi xmlns:a14="http://schemas.microsoft.com/office/drawing/2010/main" val="0"/>
              </a:ext>
            </a:extLst>
          </a:blip>
          <a:srcRect b="11345"/>
          <a:stretch>
            <a:fillRect/>
          </a:stretch>
        </p:blipFill>
        <p:spPr bwMode="auto">
          <a:xfrm>
            <a:off x="76200" y="6305550"/>
            <a:ext cx="3200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4592" name="Rectangle 16"/>
          <p:cNvSpPr>
            <a:spLocks noGrp="1" noChangeArrowheads="1"/>
          </p:cNvSpPr>
          <p:nvPr>
            <p:ph type="title"/>
          </p:nvPr>
        </p:nvSpPr>
        <p:spPr bwMode="auto">
          <a:xfrm>
            <a:off x="-9525" y="0"/>
            <a:ext cx="9151938"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mj-lt"/>
          <a:ea typeface="+mj-ea"/>
          <a:cs typeface="+mj-cs"/>
        </a:defRPr>
      </a:lvl1pPr>
      <a:lvl2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2pPr>
      <a:lvl3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3pPr>
      <a:lvl4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4pPr>
      <a:lvl5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5pPr>
      <a:lvl6pPr marL="4572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6pPr>
      <a:lvl7pPr marL="9144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7pPr>
      <a:lvl8pPr marL="13716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8pPr>
      <a:lvl9pPr marL="18288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9pPr>
    </p:titleStyle>
    <p:bodyStyle>
      <a:lvl1pPr marL="231775" indent="-231775" algn="l" rtl="0" eaLnBrk="1" fontAlgn="base" hangingPunct="1">
        <a:spcBef>
          <a:spcPct val="10000"/>
        </a:spcBef>
        <a:spcAft>
          <a:spcPct val="10000"/>
        </a:spcAft>
        <a:buFont typeface="Wingdings" pitchFamily="2" charset="2"/>
        <a:buChar char="§"/>
        <a:defRPr sz="2200" b="1">
          <a:solidFill>
            <a:srgbClr val="3E647E"/>
          </a:solidFill>
          <a:latin typeface="+mn-lt"/>
          <a:ea typeface="+mn-ea"/>
          <a:cs typeface="+mn-cs"/>
        </a:defRPr>
      </a:lvl1pPr>
      <a:lvl2pPr marL="511175" indent="-165100" algn="l" rtl="0" eaLnBrk="1" fontAlgn="base" hangingPunct="1">
        <a:spcBef>
          <a:spcPct val="10000"/>
        </a:spcBef>
        <a:spcAft>
          <a:spcPct val="10000"/>
        </a:spcAft>
        <a:buSzPct val="65000"/>
        <a:buFont typeface="Wingdings" pitchFamily="2" charset="2"/>
        <a:buChar char="§"/>
        <a:defRPr sz="2100">
          <a:solidFill>
            <a:srgbClr val="3E647E"/>
          </a:solidFill>
          <a:latin typeface="+mn-lt"/>
          <a:ea typeface="+mn-ea"/>
        </a:defRPr>
      </a:lvl2pPr>
      <a:lvl3pPr marL="803275" indent="-177800" algn="l" rtl="0" eaLnBrk="1" fontAlgn="base" hangingPunct="1">
        <a:spcBef>
          <a:spcPct val="10000"/>
        </a:spcBef>
        <a:spcAft>
          <a:spcPct val="10000"/>
        </a:spcAft>
        <a:buSzPct val="50000"/>
        <a:buFont typeface="Wingdings" pitchFamily="2" charset="2"/>
        <a:buChar char="Ø"/>
        <a:defRPr sz="2000">
          <a:solidFill>
            <a:srgbClr val="3E647E"/>
          </a:solidFill>
          <a:latin typeface="+mn-lt"/>
          <a:ea typeface="+mn-ea"/>
        </a:defRPr>
      </a:lvl3pPr>
      <a:lvl4pPr marL="1082675" indent="-165100" algn="l" rtl="0" eaLnBrk="1" fontAlgn="base" hangingPunct="1">
        <a:spcBef>
          <a:spcPct val="10000"/>
        </a:spcBef>
        <a:spcAft>
          <a:spcPct val="10000"/>
        </a:spcAft>
        <a:buSzPct val="80000"/>
        <a:buFont typeface="Times" pitchFamily="18" charset="0"/>
        <a:buChar char="•"/>
        <a:defRPr sz="1400" i="1">
          <a:solidFill>
            <a:srgbClr val="3E647E"/>
          </a:solidFill>
          <a:latin typeface="Verdana" pitchFamily="34" charset="0"/>
          <a:ea typeface="+mn-ea"/>
        </a:defRPr>
      </a:lvl4pPr>
      <a:lvl5pPr marL="13620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5pPr>
      <a:lvl6pPr marL="18192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6pPr>
      <a:lvl7pPr marL="22764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7pPr>
      <a:lvl8pPr marL="27336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8pPr>
      <a:lvl9pPr marL="3190875" indent="-165100" algn="l" rtl="0" eaLnBrk="1" fontAlgn="base" hangingPunct="1">
        <a:spcBef>
          <a:spcPct val="10000"/>
        </a:spcBef>
        <a:spcAft>
          <a:spcPct val="10000"/>
        </a:spcAft>
        <a:buSzPct val="80000"/>
        <a:buFont typeface="Times" pitchFamily="18" charset="0"/>
        <a:buChar char="•"/>
        <a:defRPr sz="1200" i="1">
          <a:solidFill>
            <a:srgbClr val="3E647E"/>
          </a:solidFill>
          <a:latin typeface="Verdana"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ecg.bidmc.harvard.edu/maven/mavenmain.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Microsoft_Word_97_-_2003_Document1.doc"/></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png"/><Relationship Id="rId4" Type="http://schemas.openxmlformats.org/officeDocument/2006/relationships/oleObject" Target="../embeddings/oleObject3.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png"/><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5.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026"/>
          <p:cNvSpPr>
            <a:spLocks noGrp="1" noChangeArrowheads="1"/>
          </p:cNvSpPr>
          <p:nvPr>
            <p:ph type="ctrTitle"/>
          </p:nvPr>
        </p:nvSpPr>
        <p:spPr>
          <a:xfrm>
            <a:off x="3276600" y="2667000"/>
            <a:ext cx="6096000" cy="609600"/>
          </a:xfrm>
        </p:spPr>
        <p:txBody>
          <a:bodyPr/>
          <a:lstStyle/>
          <a:p>
            <a:pPr algn="ctr"/>
            <a:r>
              <a:rPr lang="en-US" dirty="0" smtClean="0"/>
              <a:t>ECG Monitoring and Cardiac Concepts</a:t>
            </a:r>
            <a:endParaRPr lang="en-US" dirty="0"/>
          </a:p>
        </p:txBody>
      </p:sp>
      <p:sp>
        <p:nvSpPr>
          <p:cNvPr id="405507" name="Rectangle 1027"/>
          <p:cNvSpPr>
            <a:spLocks noGrp="1" noChangeArrowheads="1"/>
          </p:cNvSpPr>
          <p:nvPr>
            <p:ph type="subTitle" idx="1"/>
          </p:nvPr>
        </p:nvSpPr>
        <p:spPr>
          <a:xfrm>
            <a:off x="3124200" y="4038600"/>
            <a:ext cx="6400800" cy="2057400"/>
          </a:xfrm>
        </p:spPr>
        <p:txBody>
          <a:bodyPr/>
          <a:lstStyle/>
          <a:p>
            <a:r>
              <a:rPr lang="en-US" dirty="0" smtClean="0"/>
              <a:t>November 2012</a:t>
            </a:r>
          </a:p>
          <a:p>
            <a:r>
              <a:rPr lang="en-GB" sz="1400" dirty="0" smtClean="0">
                <a:cs typeface="Arial" pitchFamily="34" charset="0"/>
              </a:rPr>
              <a:t>Adapted by Julie </a:t>
            </a:r>
            <a:r>
              <a:rPr lang="en-GB" sz="1400" dirty="0" err="1" smtClean="0">
                <a:cs typeface="Arial" pitchFamily="34" charset="0"/>
              </a:rPr>
              <a:t>Lockington</a:t>
            </a:r>
            <a:r>
              <a:rPr lang="en-GB" sz="1400" dirty="0" smtClean="0">
                <a:cs typeface="Arial" pitchFamily="34" charset="0"/>
              </a:rPr>
              <a:t>, RN, </a:t>
            </a:r>
            <a:r>
              <a:rPr lang="en-GB" sz="1400" dirty="0" err="1" smtClean="0">
                <a:cs typeface="Arial" pitchFamily="34" charset="0"/>
              </a:rPr>
              <a:t>BScN</a:t>
            </a:r>
            <a:r>
              <a:rPr lang="en-GB" sz="1400" dirty="0" smtClean="0">
                <a:cs typeface="Arial" pitchFamily="34" charset="0"/>
              </a:rPr>
              <a:t> from the May 2006 presentation developed </a:t>
            </a:r>
            <a:r>
              <a:rPr lang="en-GB" sz="1400" dirty="0">
                <a:cs typeface="Arial" pitchFamily="34" charset="0"/>
              </a:rPr>
              <a:t>by:</a:t>
            </a:r>
            <a:endParaRPr lang="en-US" sz="1400" dirty="0">
              <a:latin typeface="Courier" charset="0"/>
              <a:cs typeface="Times New Roman" pitchFamily="18" charset="0"/>
            </a:endParaRPr>
          </a:p>
          <a:p>
            <a:r>
              <a:rPr lang="en-GB" sz="1200" dirty="0">
                <a:cs typeface="Arial" pitchFamily="34" charset="0"/>
              </a:rPr>
              <a:t> Heather Tales, RN, </a:t>
            </a:r>
            <a:r>
              <a:rPr lang="en-GB" sz="1200" dirty="0" err="1">
                <a:cs typeface="Arial" pitchFamily="34" charset="0"/>
              </a:rPr>
              <a:t>BScN</a:t>
            </a:r>
            <a:r>
              <a:rPr lang="en-GB" sz="1200" dirty="0">
                <a:cs typeface="Arial" pitchFamily="34" charset="0"/>
              </a:rPr>
              <a:t>, Nursing Professional Practice Specialist</a:t>
            </a:r>
            <a:endParaRPr lang="en-US" sz="1200" dirty="0">
              <a:latin typeface="Futura Bk BT" charset="0"/>
              <a:cs typeface="Times New Roman" pitchFamily="18" charset="0"/>
            </a:endParaRPr>
          </a:p>
          <a:p>
            <a:r>
              <a:rPr lang="en-GB" sz="1200" dirty="0">
                <a:cs typeface="Arial" pitchFamily="34" charset="0"/>
              </a:rPr>
              <a:t>Mary Anne Davies, RN, </a:t>
            </a:r>
            <a:r>
              <a:rPr lang="en-GB" sz="1200" dirty="0" err="1">
                <a:cs typeface="Arial" pitchFamily="34" charset="0"/>
              </a:rPr>
              <a:t>MScN</a:t>
            </a:r>
            <a:r>
              <a:rPr lang="en-GB" sz="1200" dirty="0">
                <a:cs typeface="Arial" pitchFamily="34" charset="0"/>
              </a:rPr>
              <a:t>,   Patient Safety Specialist</a:t>
            </a:r>
            <a:endParaRPr lang="en-US" sz="1200" dirty="0">
              <a:latin typeface="Courier" charset="0"/>
              <a:cs typeface="Times New Roman" pitchFamily="18" charset="0"/>
            </a:endParaRPr>
          </a:p>
          <a:p>
            <a:r>
              <a:rPr lang="en-GB" sz="1200" dirty="0">
                <a:cs typeface="Arial" pitchFamily="34" charset="0"/>
              </a:rPr>
              <a:t>Donna Simpson, RN, </a:t>
            </a:r>
            <a:r>
              <a:rPr lang="en-GB" sz="1200" dirty="0" err="1">
                <a:cs typeface="Arial" pitchFamily="34" charset="0"/>
              </a:rPr>
              <a:t>BScN</a:t>
            </a:r>
            <a:r>
              <a:rPr lang="en-GB" sz="1200" dirty="0">
                <a:cs typeface="Arial" pitchFamily="34" charset="0"/>
              </a:rPr>
              <a:t>, ENCC, Myron Steinman RRT</a:t>
            </a:r>
            <a:endParaRPr lang="en-US" sz="1200" dirty="0">
              <a:latin typeface="Courier" charset="0"/>
              <a:cs typeface="Times New Roman" pitchFamily="18" charset="0"/>
            </a:endParaRPr>
          </a:p>
          <a:p>
            <a:r>
              <a:rPr lang="en-GB" sz="1200" dirty="0">
                <a:cs typeface="Arial" pitchFamily="34" charset="0"/>
              </a:rPr>
              <a:t>Donna </a:t>
            </a:r>
            <a:r>
              <a:rPr lang="en-GB" sz="1200" dirty="0" err="1">
                <a:cs typeface="Arial" pitchFamily="34" charset="0"/>
              </a:rPr>
              <a:t>McAnallen</a:t>
            </a:r>
            <a:r>
              <a:rPr lang="en-GB" sz="1200" dirty="0">
                <a:cs typeface="Arial" pitchFamily="34" charset="0"/>
              </a:rPr>
              <a:t> RN, Judy Earl, RN</a:t>
            </a:r>
            <a:endParaRPr lang="en-US" sz="1200" dirty="0">
              <a:latin typeface="Courier" charset="0"/>
              <a:cs typeface="Times New Roman" pitchFamily="18" charset="0"/>
            </a:endParaRPr>
          </a:p>
          <a:p>
            <a:r>
              <a:rPr lang="en-GB" dirty="0">
                <a:cs typeface="Arial" pitchFamily="34" charset="0"/>
              </a:rPr>
              <a:t> </a:t>
            </a:r>
            <a:endParaRPr lang="en-US" dirty="0">
              <a:latin typeface="Courier" charset="0"/>
              <a:cs typeface="Times New Roman" pitchFamily="18" charset="0"/>
            </a:endParaRPr>
          </a:p>
          <a:p>
            <a:endParaRPr lang="en-US" dirty="0">
              <a:latin typeface="Courier" charset="0"/>
              <a:cs typeface="Times New Roman" pitchFamily="18" charset="0"/>
            </a:endParaRPr>
          </a:p>
          <a:p>
            <a:r>
              <a:rPr lang="en-GB" dirty="0">
                <a:cs typeface="Arial" pitchFamily="34" charset="0"/>
              </a:rPr>
              <a:t> </a:t>
            </a:r>
            <a:endParaRPr lang="en-US" dirty="0">
              <a:latin typeface="Futura Bk BT" charset="0"/>
              <a:cs typeface="Times New Roman" pitchFamily="18" charset="0"/>
            </a:endParaRPr>
          </a:p>
          <a:p>
            <a:endParaRPr lang="en-US" dirty="0"/>
          </a:p>
        </p:txBody>
      </p:sp>
      <p:sp>
        <p:nvSpPr>
          <p:cNvPr id="480262" name="Rectangle 1030"/>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Atrial Kick</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During diastole, the ventricles fill mostly passively – the blood flows directly in from the atria</a:t>
            </a:r>
          </a:p>
          <a:p>
            <a:r>
              <a:rPr lang="en-US" sz="2400" dirty="0" smtClean="0"/>
              <a:t>When the atria contract, an additional amount of blood is added to the ventricles</a:t>
            </a:r>
          </a:p>
          <a:p>
            <a:r>
              <a:rPr lang="en-US" sz="2400" dirty="0" smtClean="0"/>
              <a:t>This is called “atrial kick” and contributes 15-30% of overall cardiac output</a:t>
            </a:r>
          </a:p>
          <a:p>
            <a:r>
              <a:rPr lang="en-US" sz="2400" dirty="0" smtClean="0"/>
              <a:t>What arrhythmias would result in the loss of atrial kick?</a:t>
            </a:r>
          </a:p>
          <a:p>
            <a:r>
              <a:rPr lang="en-US" sz="2400" dirty="0" smtClean="0"/>
              <a:t>How might this effect the patient’s CO?</a:t>
            </a:r>
            <a:endParaRPr lang="en-US" sz="24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a:t>
            </a:r>
            <a:r>
              <a:rPr lang="en-US" dirty="0" err="1" smtClean="0"/>
              <a:t>vs</a:t>
            </a:r>
            <a:r>
              <a:rPr lang="en-US" dirty="0" smtClean="0"/>
              <a:t> left STEMI</a:t>
            </a:r>
            <a:endParaRPr lang="en-US" dirty="0"/>
          </a:p>
        </p:txBody>
      </p:sp>
      <p:sp>
        <p:nvSpPr>
          <p:cNvPr id="381955" name="Rectangle 3"/>
          <p:cNvSpPr>
            <a:spLocks noGrp="1" noChangeArrowheads="1"/>
          </p:cNvSpPr>
          <p:nvPr>
            <p:ph idx="1"/>
          </p:nvPr>
        </p:nvSpPr>
        <p:spPr>
          <a:xfrm>
            <a:off x="685800" y="2057400"/>
            <a:ext cx="8001000" cy="3200400"/>
          </a:xfrm>
        </p:spPr>
        <p:txBody>
          <a:bodyPr/>
          <a:lstStyle/>
          <a:p>
            <a:pPr>
              <a:lnSpc>
                <a:spcPct val="90000"/>
              </a:lnSpc>
            </a:pPr>
            <a:r>
              <a:rPr lang="en-US" sz="3600" dirty="0" smtClean="0"/>
              <a:t>How do symptoms vary between R and L STEMI?</a:t>
            </a:r>
          </a:p>
          <a:p>
            <a:pPr>
              <a:lnSpc>
                <a:spcPct val="90000"/>
              </a:lnSpc>
            </a:pPr>
            <a:r>
              <a:rPr lang="en-US" sz="3600" dirty="0" smtClean="0"/>
              <a:t>How does our treatment change?</a:t>
            </a:r>
          </a:p>
          <a:p>
            <a:pPr>
              <a:lnSpc>
                <a:spcPct val="90000"/>
              </a:lnSpc>
            </a:pPr>
            <a:r>
              <a:rPr lang="en-US" sz="3600" dirty="0" smtClean="0"/>
              <a:t>Is MONA right for everyone?</a:t>
            </a:r>
            <a:endParaRPr lang="en-US" sz="3600" dirty="0"/>
          </a:p>
        </p:txBody>
      </p:sp>
    </p:spTree>
    <p:extLst>
      <p:ext uri="{BB962C8B-B14F-4D97-AF65-F5344CB8AC3E}">
        <p14:creationId xmlns:p14="http://schemas.microsoft.com/office/powerpoint/2010/main" val="23926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Scenario</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65 year old male, sudden onset L sided/central CP 1 hour ago while at rest, 6/10</a:t>
            </a:r>
          </a:p>
          <a:p>
            <a:pPr lvl="1">
              <a:lnSpc>
                <a:spcPct val="90000"/>
              </a:lnSpc>
            </a:pPr>
            <a:r>
              <a:rPr lang="en-US" sz="2400" dirty="0"/>
              <a:t>Alert but anxious</a:t>
            </a:r>
          </a:p>
          <a:p>
            <a:pPr lvl="1">
              <a:lnSpc>
                <a:spcPct val="90000"/>
              </a:lnSpc>
            </a:pPr>
            <a:r>
              <a:rPr lang="en-US" sz="2400" dirty="0"/>
              <a:t>RR 20, sp02 96, chest sounds clear</a:t>
            </a:r>
          </a:p>
          <a:p>
            <a:pPr lvl="1">
              <a:lnSpc>
                <a:spcPct val="90000"/>
              </a:lnSpc>
            </a:pPr>
            <a:r>
              <a:rPr lang="en-US" sz="2400" dirty="0"/>
              <a:t>Skin is gray, diaphoretic, slow cap refill</a:t>
            </a:r>
          </a:p>
          <a:p>
            <a:pPr lvl="1">
              <a:lnSpc>
                <a:spcPct val="90000"/>
              </a:lnSpc>
            </a:pPr>
            <a:r>
              <a:rPr lang="en-US" sz="2400" dirty="0"/>
              <a:t>Vomiting</a:t>
            </a:r>
          </a:p>
          <a:p>
            <a:pPr lvl="1">
              <a:lnSpc>
                <a:spcPct val="90000"/>
              </a:lnSpc>
            </a:pPr>
            <a:r>
              <a:rPr lang="en-US" sz="2400" dirty="0"/>
              <a:t>BP 105/</a:t>
            </a:r>
            <a:r>
              <a:rPr lang="en-US" sz="2400" dirty="0" smtClean="0"/>
              <a:t>60, HR 55</a:t>
            </a:r>
          </a:p>
          <a:p>
            <a:pPr>
              <a:lnSpc>
                <a:spcPct val="90000"/>
              </a:lnSpc>
            </a:pPr>
            <a:r>
              <a:rPr lang="en-US" sz="2400" dirty="0" smtClean="0"/>
              <a:t>What would you like to do?</a:t>
            </a:r>
          </a:p>
          <a:p>
            <a:pPr lvl="1">
              <a:lnSpc>
                <a:spcPct val="90000"/>
              </a:lnSpc>
            </a:pPr>
            <a:r>
              <a:rPr lang="en-US" sz="2400" dirty="0" smtClean="0"/>
              <a:t>Interventions, drugs etc…</a:t>
            </a:r>
          </a:p>
        </p:txBody>
      </p:sp>
    </p:spTree>
    <p:extLst>
      <p:ext uri="{BB962C8B-B14F-4D97-AF65-F5344CB8AC3E}">
        <p14:creationId xmlns:p14="http://schemas.microsoft.com/office/powerpoint/2010/main" val="167969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2" name="Picture 1" descr="Inf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10</a:t>
            </a:r>
            <a:endParaRPr lang="en-US" sz="2800" dirty="0"/>
          </a:p>
        </p:txBody>
      </p:sp>
    </p:spTree>
    <p:extLst>
      <p:ext uri="{BB962C8B-B14F-4D97-AF65-F5344CB8AC3E}">
        <p14:creationId xmlns:p14="http://schemas.microsoft.com/office/powerpoint/2010/main" val="7028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Sided MI</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Inferior has more vagal innervation</a:t>
            </a:r>
          </a:p>
          <a:p>
            <a:pPr>
              <a:lnSpc>
                <a:spcPct val="90000"/>
              </a:lnSpc>
            </a:pPr>
            <a:r>
              <a:rPr lang="en-US" sz="3200" dirty="0" smtClean="0"/>
              <a:t>More likely to have </a:t>
            </a:r>
            <a:r>
              <a:rPr lang="en-US" sz="3200" dirty="0" err="1" smtClean="0"/>
              <a:t>bradycardia</a:t>
            </a:r>
            <a:r>
              <a:rPr lang="en-US" sz="3200" dirty="0" smtClean="0"/>
              <a:t>/arrhythmias</a:t>
            </a:r>
          </a:p>
          <a:p>
            <a:pPr>
              <a:lnSpc>
                <a:spcPct val="90000"/>
              </a:lnSpc>
            </a:pPr>
            <a:r>
              <a:rPr lang="en-US" sz="3200" dirty="0" smtClean="0"/>
              <a:t>More likely to be hypotensive</a:t>
            </a:r>
          </a:p>
          <a:p>
            <a:pPr>
              <a:lnSpc>
                <a:spcPct val="90000"/>
              </a:lnSpc>
            </a:pPr>
            <a:r>
              <a:rPr lang="en-US" sz="3200" dirty="0" smtClean="0"/>
              <a:t>Be cautious with nitro and morphine</a:t>
            </a:r>
          </a:p>
          <a:p>
            <a:pPr>
              <a:lnSpc>
                <a:spcPct val="90000"/>
              </a:lnSpc>
            </a:pPr>
            <a:r>
              <a:rPr lang="en-US" sz="3200" dirty="0" smtClean="0"/>
              <a:t>Consider a small bolus of fluid to increase preload</a:t>
            </a:r>
          </a:p>
          <a:p>
            <a:pPr>
              <a:lnSpc>
                <a:spcPct val="90000"/>
              </a:lnSpc>
            </a:pPr>
            <a:endParaRPr lang="en-US" sz="3200" dirty="0" smtClean="0"/>
          </a:p>
        </p:txBody>
      </p:sp>
    </p:spTree>
    <p:extLst>
      <p:ext uri="{BB962C8B-B14F-4D97-AF65-F5344CB8AC3E}">
        <p14:creationId xmlns:p14="http://schemas.microsoft.com/office/powerpoint/2010/main" val="16784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Scenario</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50 year old male, sudden onset L sided 8/10 CP 20 min ago, c/o severe SOB, father died at age 45 from an MI</a:t>
            </a:r>
          </a:p>
          <a:p>
            <a:pPr lvl="1">
              <a:lnSpc>
                <a:spcPct val="90000"/>
              </a:lnSpc>
            </a:pPr>
            <a:r>
              <a:rPr lang="en-US" sz="2300" dirty="0" smtClean="0"/>
              <a:t>Alert, anxious</a:t>
            </a:r>
          </a:p>
          <a:p>
            <a:pPr lvl="1">
              <a:lnSpc>
                <a:spcPct val="90000"/>
              </a:lnSpc>
            </a:pPr>
            <a:r>
              <a:rPr lang="en-US" sz="2300" dirty="0" smtClean="0"/>
              <a:t>RR 40, crackles throughout lung fields, requiring O2 5 L via NP to keep spo2 &gt;94%</a:t>
            </a:r>
          </a:p>
          <a:p>
            <a:pPr lvl="1">
              <a:lnSpc>
                <a:spcPct val="90000"/>
              </a:lnSpc>
            </a:pPr>
            <a:r>
              <a:rPr lang="en-US" sz="2300" dirty="0" smtClean="0"/>
              <a:t>Skin pale, warm</a:t>
            </a:r>
          </a:p>
          <a:p>
            <a:pPr lvl="1">
              <a:lnSpc>
                <a:spcPct val="90000"/>
              </a:lnSpc>
            </a:pPr>
            <a:r>
              <a:rPr lang="en-US" sz="2300" dirty="0" smtClean="0"/>
              <a:t>BP 154/81, HR 79</a:t>
            </a:r>
          </a:p>
          <a:p>
            <a:pPr>
              <a:lnSpc>
                <a:spcPct val="90000"/>
              </a:lnSpc>
            </a:pPr>
            <a:r>
              <a:rPr lang="en-US" sz="2400" dirty="0" smtClean="0"/>
              <a:t>What would you like to do?</a:t>
            </a:r>
          </a:p>
          <a:p>
            <a:pPr lvl="1">
              <a:lnSpc>
                <a:spcPct val="90000"/>
              </a:lnSpc>
            </a:pPr>
            <a:r>
              <a:rPr lang="en-US" sz="2400" dirty="0" smtClean="0"/>
              <a:t>Interventions, drugs etc…</a:t>
            </a:r>
          </a:p>
        </p:txBody>
      </p:sp>
    </p:spTree>
    <p:extLst>
      <p:ext uri="{BB962C8B-B14F-4D97-AF65-F5344CB8AC3E}">
        <p14:creationId xmlns:p14="http://schemas.microsoft.com/office/powerpoint/2010/main" val="32431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 sided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11</a:t>
            </a:r>
            <a:endParaRPr lang="en-US" sz="2800" dirty="0"/>
          </a:p>
        </p:txBody>
      </p:sp>
    </p:spTree>
    <p:extLst>
      <p:ext uri="{BB962C8B-B14F-4D97-AF65-F5344CB8AC3E}">
        <p14:creationId xmlns:p14="http://schemas.microsoft.com/office/powerpoint/2010/main" val="15150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Left Sided MI</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Will present with more “B” problems</a:t>
            </a:r>
          </a:p>
          <a:p>
            <a:pPr>
              <a:lnSpc>
                <a:spcPct val="90000"/>
              </a:lnSpc>
            </a:pPr>
            <a:r>
              <a:rPr lang="en-US" sz="3200" dirty="0" smtClean="0"/>
              <a:t>Generally, </a:t>
            </a:r>
            <a:r>
              <a:rPr lang="en-US" sz="3200" dirty="0" err="1" smtClean="0"/>
              <a:t>nitro’s</a:t>
            </a:r>
            <a:r>
              <a:rPr lang="en-US" sz="3200" dirty="0" smtClean="0"/>
              <a:t> a good idea – decreases afterload and strain on the heart</a:t>
            </a:r>
          </a:p>
          <a:p>
            <a:pPr>
              <a:lnSpc>
                <a:spcPct val="90000"/>
              </a:lnSpc>
            </a:pPr>
            <a:r>
              <a:rPr lang="en-US" sz="3200" dirty="0" smtClean="0"/>
              <a:t>Be </a:t>
            </a:r>
            <a:r>
              <a:rPr lang="en-US" sz="3200" dirty="0" smtClean="0">
                <a:solidFill>
                  <a:srgbClr val="FF0000"/>
                </a:solidFill>
              </a:rPr>
              <a:t>very</a:t>
            </a:r>
            <a:r>
              <a:rPr lang="en-US" sz="3200" dirty="0" smtClean="0"/>
              <a:t> cautious with IV fluids…high risk for pulmonary edema</a:t>
            </a:r>
          </a:p>
        </p:txBody>
      </p:sp>
    </p:spTree>
    <p:extLst>
      <p:ext uri="{BB962C8B-B14F-4D97-AF65-F5344CB8AC3E}">
        <p14:creationId xmlns:p14="http://schemas.microsoft.com/office/powerpoint/2010/main" val="160989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Bundle Branch Blocks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a:t>D</a:t>
            </a:r>
            <a:r>
              <a:rPr lang="en-US" sz="2400" dirty="0" smtClean="0"/>
              <a:t>elay in conduction through the bundle branches</a:t>
            </a:r>
          </a:p>
          <a:p>
            <a:pPr>
              <a:lnSpc>
                <a:spcPct val="90000"/>
              </a:lnSpc>
            </a:pPr>
            <a:r>
              <a:rPr lang="en-US" sz="2400" dirty="0" smtClean="0"/>
              <a:t>Causes include congenital, cardiac </a:t>
            </a:r>
            <a:r>
              <a:rPr lang="en-US" sz="2400" dirty="0" err="1" smtClean="0"/>
              <a:t>sx</a:t>
            </a:r>
            <a:r>
              <a:rPr lang="en-US" sz="2400" dirty="0" smtClean="0"/>
              <a:t>, heart disease, MI</a:t>
            </a:r>
          </a:p>
          <a:p>
            <a:pPr>
              <a:lnSpc>
                <a:spcPct val="90000"/>
              </a:lnSpc>
            </a:pPr>
            <a:r>
              <a:rPr lang="en-US" sz="2400" dirty="0" smtClean="0"/>
              <a:t>Conduction signal is delayed, ventricles now depolarize at slightly different time</a:t>
            </a:r>
          </a:p>
          <a:p>
            <a:pPr>
              <a:lnSpc>
                <a:spcPct val="90000"/>
              </a:lnSpc>
            </a:pPr>
            <a:r>
              <a:rPr lang="en-US" sz="2400" dirty="0" smtClean="0"/>
              <a:t>Rules:</a:t>
            </a:r>
          </a:p>
          <a:p>
            <a:pPr lvl="1">
              <a:lnSpc>
                <a:spcPct val="90000"/>
              </a:lnSpc>
            </a:pPr>
            <a:r>
              <a:rPr lang="en-US" sz="2300" dirty="0" smtClean="0"/>
              <a:t>QRS must be wide to be a complete BBB (&gt;0.12)</a:t>
            </a:r>
          </a:p>
          <a:p>
            <a:pPr lvl="1">
              <a:lnSpc>
                <a:spcPct val="90000"/>
              </a:lnSpc>
            </a:pPr>
            <a:r>
              <a:rPr lang="en-US" sz="2300" dirty="0" smtClean="0"/>
              <a:t>QRS complex must have been produced above ventricles</a:t>
            </a:r>
          </a:p>
          <a:p>
            <a:pPr>
              <a:lnSpc>
                <a:spcPct val="90000"/>
              </a:lnSpc>
            </a:pPr>
            <a:r>
              <a:rPr lang="en-US" sz="2400" dirty="0" smtClean="0"/>
              <a:t>Look at V1 first…then V6</a:t>
            </a:r>
          </a:p>
          <a:p>
            <a:pPr>
              <a:lnSpc>
                <a:spcPct val="90000"/>
              </a:lnSpc>
            </a:pPr>
            <a:endParaRPr lang="en-US" sz="2400" dirty="0"/>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Right or Left BBB?</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800" dirty="0" err="1" smtClean="0"/>
              <a:t>WiLLiaM</a:t>
            </a:r>
            <a:r>
              <a:rPr lang="en-US" sz="2800" dirty="0" smtClean="0"/>
              <a:t> </a:t>
            </a:r>
            <a:r>
              <a:rPr lang="en-US" sz="2800" dirty="0" err="1" smtClean="0"/>
              <a:t>MaRRoW</a:t>
            </a:r>
            <a:endParaRPr lang="en-US" sz="2800" dirty="0" smtClean="0"/>
          </a:p>
          <a:p>
            <a:pPr>
              <a:lnSpc>
                <a:spcPct val="90000"/>
              </a:lnSpc>
            </a:pPr>
            <a:r>
              <a:rPr lang="en-US" sz="2400" dirty="0" smtClean="0"/>
              <a:t>Look at V1 and V6</a:t>
            </a:r>
          </a:p>
          <a:p>
            <a:pPr>
              <a:lnSpc>
                <a:spcPct val="90000"/>
              </a:lnSpc>
            </a:pPr>
            <a:r>
              <a:rPr lang="en-US" sz="2400" dirty="0" smtClean="0"/>
              <a:t>In LBBB: V1 – W, V6 – M</a:t>
            </a:r>
          </a:p>
          <a:p>
            <a:pPr>
              <a:lnSpc>
                <a:spcPct val="90000"/>
              </a:lnSpc>
            </a:pPr>
            <a:r>
              <a:rPr lang="en-US" sz="2400" dirty="0" smtClean="0"/>
              <a:t>In RBBB: V1 – M, V6 - W</a:t>
            </a:r>
            <a:endParaRPr lang="en-US" sz="2400" dirty="0"/>
          </a:p>
        </p:txBody>
      </p:sp>
      <p:pic>
        <p:nvPicPr>
          <p:cNvPr id="2" name="Picture 1" descr="LBBB compl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970714"/>
            <a:ext cx="3200400" cy="2938828"/>
          </a:xfrm>
          <a:prstGeom prst="rect">
            <a:avLst/>
          </a:prstGeom>
        </p:spPr>
      </p:pic>
      <p:pic>
        <p:nvPicPr>
          <p:cNvPr id="3" name="Picture 2" descr="RBBB compl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2982684"/>
            <a:ext cx="3144341" cy="2884716"/>
          </a:xfrm>
          <a:prstGeom prst="rect">
            <a:avLst/>
          </a:prstGeom>
        </p:spPr>
      </p:pic>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Why do we care about BBB?</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LBBB can obscure ST segment elevation</a:t>
            </a:r>
          </a:p>
          <a:p>
            <a:pPr>
              <a:lnSpc>
                <a:spcPct val="90000"/>
              </a:lnSpc>
            </a:pPr>
            <a:r>
              <a:rPr lang="en-US" sz="3200" dirty="0" smtClean="0"/>
              <a:t>NEW LBBB can be treated like a STEMI and go to </a:t>
            </a:r>
            <a:r>
              <a:rPr lang="en-US" sz="3200" dirty="0" err="1" smtClean="0"/>
              <a:t>cath</a:t>
            </a:r>
            <a:r>
              <a:rPr lang="en-US" sz="3200" dirty="0" smtClean="0"/>
              <a:t> lab**</a:t>
            </a:r>
          </a:p>
          <a:p>
            <a:pPr>
              <a:lnSpc>
                <a:spcPct val="90000"/>
              </a:lnSpc>
            </a:pPr>
            <a:r>
              <a:rPr lang="en-US" sz="3200" dirty="0" smtClean="0"/>
              <a:t>Causes of BBB:</a:t>
            </a:r>
          </a:p>
          <a:p>
            <a:pPr lvl="1">
              <a:lnSpc>
                <a:spcPct val="90000"/>
              </a:lnSpc>
            </a:pPr>
            <a:r>
              <a:rPr lang="en-US" sz="3200" dirty="0" smtClean="0"/>
              <a:t>MI, CAD, PE, HTN, CHF, myocarditis</a:t>
            </a:r>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955">
                                            <p:txEl>
                                              <p:pRg st="0" end="0"/>
                                            </p:txEl>
                                          </p:spTgt>
                                        </p:tgtEl>
                                        <p:attrNameLst>
                                          <p:attrName>style.visibility</p:attrName>
                                        </p:attrNameLst>
                                      </p:cBhvr>
                                      <p:to>
                                        <p:strVal val="visible"/>
                                      </p:to>
                                    </p:set>
                                    <p:animEffect transition="in" filter="fade">
                                      <p:cBhvr>
                                        <p:cTn id="7" dur="500"/>
                                        <p:tgtEl>
                                          <p:spTgt spid="3819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1955">
                                            <p:txEl>
                                              <p:pRg st="1" end="1"/>
                                            </p:txEl>
                                          </p:spTgt>
                                        </p:tgtEl>
                                        <p:attrNameLst>
                                          <p:attrName>style.visibility</p:attrName>
                                        </p:attrNameLst>
                                      </p:cBhvr>
                                      <p:to>
                                        <p:strVal val="visible"/>
                                      </p:to>
                                    </p:set>
                                    <p:animEffect transition="in" filter="fade">
                                      <p:cBhvr>
                                        <p:cTn id="10" dur="500"/>
                                        <p:tgtEl>
                                          <p:spTgt spid="38195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1955">
                                            <p:txEl>
                                              <p:pRg st="2" end="2"/>
                                            </p:txEl>
                                          </p:spTgt>
                                        </p:tgtEl>
                                        <p:attrNameLst>
                                          <p:attrName>style.visibility</p:attrName>
                                        </p:attrNameLst>
                                      </p:cBhvr>
                                      <p:to>
                                        <p:strVal val="visible"/>
                                      </p:to>
                                    </p:set>
                                    <p:animEffect transition="in" filter="fade">
                                      <p:cBhvr>
                                        <p:cTn id="13" dur="500"/>
                                        <p:tgtEl>
                                          <p:spTgt spid="38195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1955">
                                            <p:txEl>
                                              <p:pRg st="3" end="3"/>
                                            </p:txEl>
                                          </p:spTgt>
                                        </p:tgtEl>
                                        <p:attrNameLst>
                                          <p:attrName>style.visibility</p:attrName>
                                        </p:attrNameLst>
                                      </p:cBhvr>
                                      <p:to>
                                        <p:strVal val="visible"/>
                                      </p:to>
                                    </p:set>
                                    <p:animEffect transition="in" filter="fade">
                                      <p:cBhvr>
                                        <p:cTn id="16" dur="500"/>
                                        <p:tgtEl>
                                          <p:spTgt spid="381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Right </a:t>
            </a:r>
            <a:r>
              <a:rPr lang="en-US" dirty="0" err="1" smtClean="0"/>
              <a:t>vs</a:t>
            </a:r>
            <a:r>
              <a:rPr lang="en-US" dirty="0" smtClean="0"/>
              <a:t> Left</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Both ventricles should be pumping an equal amount of blood</a:t>
            </a:r>
          </a:p>
          <a:p>
            <a:r>
              <a:rPr lang="en-US" sz="2400" dirty="0" smtClean="0"/>
              <a:t>Failure of one side of the heart usually eventually leads to failure of both sides</a:t>
            </a:r>
          </a:p>
          <a:p>
            <a:r>
              <a:rPr lang="en-US" sz="2400" dirty="0" smtClean="0"/>
              <a:t>How does right </a:t>
            </a:r>
            <a:r>
              <a:rPr lang="en-US" sz="2400" dirty="0" err="1" smtClean="0"/>
              <a:t>vs</a:t>
            </a:r>
            <a:r>
              <a:rPr lang="en-US" sz="2400" dirty="0" smtClean="0"/>
              <a:t> left sided heart failure present clinically?</a:t>
            </a:r>
          </a:p>
          <a:p>
            <a:r>
              <a:rPr lang="en-US" sz="2400" dirty="0" smtClean="0"/>
              <a:t>Right: Peripheral pitting edema, ascites, JVD</a:t>
            </a:r>
          </a:p>
          <a:p>
            <a:r>
              <a:rPr lang="en-US" sz="2400" dirty="0" smtClean="0"/>
              <a:t>Left: SOB, crackles to lungs/pulmonary edema, cyanosis</a:t>
            </a:r>
            <a:endParaRPr lang="en-US" sz="2400" dirty="0"/>
          </a:p>
        </p:txBody>
      </p:sp>
    </p:spTree>
    <p:extLst>
      <p:ext uri="{BB962C8B-B14F-4D97-AF65-F5344CB8AC3E}">
        <p14:creationId xmlns:p14="http://schemas.microsoft.com/office/powerpoint/2010/main" val="5025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animEffect transition="in" filter="fade">
                                      <p:cBhvr>
                                        <p:cTn id="7" dur="500"/>
                                        <p:tgtEl>
                                          <p:spTgt spid="614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4" end="4"/>
                                            </p:txEl>
                                          </p:spTgt>
                                        </p:tgtEl>
                                        <p:attrNameLst>
                                          <p:attrName>style.visibility</p:attrName>
                                        </p:attrNameLst>
                                      </p:cBhvr>
                                      <p:to>
                                        <p:strVal val="visible"/>
                                      </p:to>
                                    </p:set>
                                    <p:animEffect transition="in" filter="fade">
                                      <p:cBhvr>
                                        <p:cTn id="10"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BBB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12</a:t>
            </a:r>
            <a:endParaRPr lang="en-US" sz="2800" dirty="0"/>
          </a:p>
        </p:txBody>
      </p:sp>
      <p:sp>
        <p:nvSpPr>
          <p:cNvPr id="6" name="Content Placeholder 5"/>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13</a:t>
            </a:r>
            <a:endParaRPr lang="en-US" sz="2800" dirty="0"/>
          </a:p>
        </p:txBody>
      </p:sp>
      <p:pic>
        <p:nvPicPr>
          <p:cNvPr id="6" name="Picture 5" descr="RBBB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 y="609600"/>
            <a:ext cx="9129462" cy="5640968"/>
          </a:xfrm>
          <a:prstGeom prst="rect">
            <a:avLst/>
          </a:prstGeom>
        </p:spPr>
      </p:pic>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RBBB1.gif"/>
          <p:cNvPicPr>
            <a:picLocks noGrp="1" noChangeAspect="1"/>
          </p:cNvPicPr>
          <p:nvPr>
            <p:ph idx="1"/>
          </p:nvPr>
        </p:nvPicPr>
        <p:blipFill>
          <a:blip r:embed="rId3">
            <a:extLst>
              <a:ext uri="{28A0092B-C50C-407E-A947-70E740481C1C}">
                <a14:useLocalDpi xmlns:a14="http://schemas.microsoft.com/office/drawing/2010/main" val="0"/>
              </a:ext>
            </a:extLst>
          </a:blip>
          <a:srcRect t="5000" b="5000"/>
          <a:stretch>
            <a:fillRect/>
          </a:stretch>
        </p:blipFill>
        <p:spPr>
          <a:xfrm>
            <a:off x="0" y="609600"/>
            <a:ext cx="9144000" cy="5486400"/>
          </a:xfr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14</a:t>
            </a:r>
            <a:endParaRPr lang="en-US" sz="2800"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BBB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15</a:t>
            </a:r>
            <a:endParaRPr lang="en-US" sz="2800" dirty="0"/>
          </a:p>
        </p:txBody>
      </p:sp>
      <p:sp>
        <p:nvSpPr>
          <p:cNvPr id="5" name="Content Placeholder 4"/>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900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Case Scenarios…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a:p>
            <a:pPr marL="0" indent="0">
              <a:lnSpc>
                <a:spcPct val="90000"/>
              </a:lnSpc>
              <a:buNone/>
            </a:pPr>
            <a:endParaRPr lang="en-US" sz="2400" dirty="0"/>
          </a:p>
        </p:txBody>
      </p:sp>
      <p:sp>
        <p:nvSpPr>
          <p:cNvPr id="4" name="Rectangle 2"/>
          <p:cNvSpPr txBox="1">
            <a:spLocks noChangeArrowheads="1"/>
          </p:cNvSpPr>
          <p:nvPr/>
        </p:nvSpPr>
        <p:spPr bwMode="auto">
          <a:xfrm>
            <a:off x="8668" y="2133600"/>
            <a:ext cx="9151938"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mj-lt"/>
                <a:ea typeface="+mj-ea"/>
                <a:cs typeface="+mj-cs"/>
              </a:defRPr>
            </a:lvl1pPr>
            <a:lvl2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2pPr>
            <a:lvl3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3pPr>
            <a:lvl4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4pPr>
            <a:lvl5pPr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5pPr>
            <a:lvl6pPr marL="4572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6pPr>
            <a:lvl7pPr marL="9144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7pPr>
            <a:lvl8pPr marL="13716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8pPr>
            <a:lvl9pPr marL="1828800" algn="l" rtl="0" eaLnBrk="1" fontAlgn="base" hangingPunct="1">
              <a:lnSpc>
                <a:spcPct val="125000"/>
              </a:lnSpc>
              <a:spcBef>
                <a:spcPct val="0"/>
              </a:spcBef>
              <a:spcAft>
                <a:spcPct val="0"/>
              </a:spcAft>
              <a:defRPr sz="3600" b="1">
                <a:solidFill>
                  <a:srgbClr val="3E647E"/>
                </a:solidFill>
                <a:effectLst>
                  <a:outerShdw blurRad="38100" dist="38100" dir="2700000" algn="tl">
                    <a:srgbClr val="C0C0C0"/>
                  </a:outerShdw>
                </a:effectLst>
                <a:latin typeface="Lucida Sans Unicode" pitchFamily="34" charset="0"/>
                <a:ea typeface="ＭＳ Ｐゴシック" pitchFamily="-84" charset="-128"/>
              </a:defRPr>
            </a:lvl9pPr>
          </a:lstStyle>
          <a:p>
            <a:pPr algn="ctr">
              <a:buNone/>
            </a:pPr>
            <a:r>
              <a:rPr lang="en-US" dirty="0" smtClean="0"/>
              <a:t>Questions??</a:t>
            </a:r>
            <a:endParaRPr lang="en-US" dirty="0"/>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References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1800" dirty="0" err="1" smtClean="0">
                <a:solidFill>
                  <a:schemeClr val="bg2">
                    <a:lumMod val="75000"/>
                  </a:schemeClr>
                </a:solidFill>
              </a:rPr>
              <a:t>Aehlert</a:t>
            </a:r>
            <a:r>
              <a:rPr lang="en-US" sz="1800" dirty="0" smtClean="0">
                <a:solidFill>
                  <a:schemeClr val="bg2">
                    <a:lumMod val="75000"/>
                  </a:schemeClr>
                </a:solidFill>
              </a:rPr>
              <a:t>, B. (2006). </a:t>
            </a:r>
            <a:r>
              <a:rPr lang="en-US" sz="1800" i="1" dirty="0" smtClean="0">
                <a:solidFill>
                  <a:schemeClr val="bg2">
                    <a:lumMod val="75000"/>
                  </a:schemeClr>
                </a:solidFill>
              </a:rPr>
              <a:t>ECGs Made Easy, 3</a:t>
            </a:r>
            <a:r>
              <a:rPr lang="en-US" sz="1800" i="1" baseline="30000" dirty="0" smtClean="0">
                <a:solidFill>
                  <a:schemeClr val="bg2">
                    <a:lumMod val="75000"/>
                  </a:schemeClr>
                </a:solidFill>
              </a:rPr>
              <a:t>rd</a:t>
            </a:r>
            <a:r>
              <a:rPr lang="en-US" sz="1800" i="1" dirty="0" smtClean="0">
                <a:solidFill>
                  <a:schemeClr val="bg2">
                    <a:lumMod val="75000"/>
                  </a:schemeClr>
                </a:solidFill>
              </a:rPr>
              <a:t> ed.</a:t>
            </a:r>
            <a:r>
              <a:rPr lang="en-US" sz="1800" dirty="0" smtClean="0">
                <a:solidFill>
                  <a:schemeClr val="bg2">
                    <a:lumMod val="75000"/>
                  </a:schemeClr>
                </a:solidFill>
              </a:rPr>
              <a:t>, St. </a:t>
            </a:r>
          </a:p>
          <a:p>
            <a:pPr marL="0" indent="0">
              <a:lnSpc>
                <a:spcPct val="90000"/>
              </a:lnSpc>
              <a:buNone/>
            </a:pPr>
            <a:r>
              <a:rPr lang="en-US" sz="1800" dirty="0">
                <a:solidFill>
                  <a:schemeClr val="bg2">
                    <a:lumMod val="75000"/>
                  </a:schemeClr>
                </a:solidFill>
              </a:rPr>
              <a:t> </a:t>
            </a:r>
            <a:r>
              <a:rPr lang="en-US" sz="1800" dirty="0" smtClean="0">
                <a:solidFill>
                  <a:schemeClr val="bg2">
                    <a:lumMod val="75000"/>
                  </a:schemeClr>
                </a:solidFill>
              </a:rPr>
              <a:t>      Louis, MI: Mosby.</a:t>
            </a:r>
          </a:p>
          <a:p>
            <a:pPr>
              <a:lnSpc>
                <a:spcPct val="90000"/>
              </a:lnSpc>
            </a:pPr>
            <a:r>
              <a:rPr lang="en-US" sz="1800" dirty="0" err="1" smtClean="0">
                <a:solidFill>
                  <a:schemeClr val="bg2">
                    <a:lumMod val="75000"/>
                  </a:schemeClr>
                </a:solidFill>
              </a:rPr>
              <a:t>Aehlert</a:t>
            </a:r>
            <a:r>
              <a:rPr lang="en-US" sz="1800" dirty="0" smtClean="0">
                <a:solidFill>
                  <a:schemeClr val="bg2">
                    <a:lumMod val="75000"/>
                  </a:schemeClr>
                </a:solidFill>
              </a:rPr>
              <a:t>, B. (2007). ACLS Study Guide, 3</a:t>
            </a:r>
            <a:r>
              <a:rPr lang="en-US" sz="1800" baseline="30000" dirty="0" smtClean="0">
                <a:solidFill>
                  <a:schemeClr val="bg2">
                    <a:lumMod val="75000"/>
                  </a:schemeClr>
                </a:solidFill>
              </a:rPr>
              <a:t>rd</a:t>
            </a:r>
            <a:r>
              <a:rPr lang="en-US" sz="1800" dirty="0" smtClean="0">
                <a:solidFill>
                  <a:schemeClr val="bg2">
                    <a:lumMod val="75000"/>
                  </a:schemeClr>
                </a:solidFill>
              </a:rPr>
              <a:t> ed., St. </a:t>
            </a:r>
          </a:p>
          <a:p>
            <a:pPr marL="0" indent="0">
              <a:lnSpc>
                <a:spcPct val="90000"/>
              </a:lnSpc>
              <a:buNone/>
            </a:pPr>
            <a:r>
              <a:rPr lang="en-US" sz="1800" dirty="0">
                <a:solidFill>
                  <a:schemeClr val="bg2">
                    <a:lumMod val="75000"/>
                  </a:schemeClr>
                </a:solidFill>
              </a:rPr>
              <a:t> </a:t>
            </a:r>
            <a:r>
              <a:rPr lang="en-US" sz="1800" dirty="0" smtClean="0">
                <a:solidFill>
                  <a:schemeClr val="bg2">
                    <a:lumMod val="75000"/>
                  </a:schemeClr>
                </a:solidFill>
              </a:rPr>
              <a:t>      Louis, MI: Mosby.</a:t>
            </a:r>
          </a:p>
          <a:p>
            <a:pPr>
              <a:lnSpc>
                <a:spcPct val="90000"/>
              </a:lnSpc>
            </a:pPr>
            <a:r>
              <a:rPr lang="fi-FI" sz="1800" dirty="0">
                <a:solidFill>
                  <a:schemeClr val="bg2">
                    <a:lumMod val="75000"/>
                  </a:schemeClr>
                </a:solidFill>
                <a:hlinkClick r:id="rId2"/>
              </a:rPr>
              <a:t>http://</a:t>
            </a:r>
            <a:r>
              <a:rPr lang="fi-FI" sz="1800" dirty="0" smtClean="0">
                <a:solidFill>
                  <a:schemeClr val="bg2">
                    <a:lumMod val="75000"/>
                  </a:schemeClr>
                </a:solidFill>
                <a:hlinkClick r:id="rId2"/>
              </a:rPr>
              <a:t>ecg.bidmc.harvard.edu/maven/mavenmain.asp</a:t>
            </a:r>
            <a:endParaRPr lang="fi-FI" sz="1800" dirty="0" smtClean="0">
              <a:solidFill>
                <a:schemeClr val="bg2">
                  <a:lumMod val="75000"/>
                </a:schemeClr>
              </a:solidFill>
            </a:endParaRPr>
          </a:p>
          <a:p>
            <a:pPr>
              <a:lnSpc>
                <a:spcPct val="90000"/>
              </a:lnSpc>
            </a:pPr>
            <a:r>
              <a:rPr lang="fi-FI" sz="1800" dirty="0" smtClean="0">
                <a:solidFill>
                  <a:schemeClr val="bg2">
                    <a:lumMod val="75000"/>
                  </a:schemeClr>
                </a:solidFill>
              </a:rPr>
              <a:t>Dada, M. (2013). </a:t>
            </a:r>
            <a:r>
              <a:rPr lang="fi-FI" sz="1800" i="1" dirty="0" smtClean="0">
                <a:solidFill>
                  <a:schemeClr val="bg2">
                    <a:lumMod val="75000"/>
                  </a:schemeClr>
                </a:solidFill>
              </a:rPr>
              <a:t>STEMI Imposters. </a:t>
            </a:r>
            <a:r>
              <a:rPr lang="fi-FI" sz="1800" dirty="0" smtClean="0">
                <a:solidFill>
                  <a:schemeClr val="bg2">
                    <a:lumMod val="75000"/>
                  </a:schemeClr>
                </a:solidFill>
              </a:rPr>
              <a:t>CT: Hartford. </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Retrieved June 9, 2014 from www.dcri.org</a:t>
            </a:r>
          </a:p>
          <a:p>
            <a:pPr>
              <a:lnSpc>
                <a:spcPct val="90000"/>
              </a:lnSpc>
            </a:pPr>
            <a:r>
              <a:rPr lang="fi-FI" sz="1800" dirty="0" smtClean="0">
                <a:solidFill>
                  <a:schemeClr val="bg2">
                    <a:lumMod val="75000"/>
                  </a:schemeClr>
                </a:solidFill>
              </a:rPr>
              <a:t>EMS Blogspot (2008). Contiguous and Reciprocal Lead Charts. </a:t>
            </a:r>
          </a:p>
          <a:p>
            <a:pPr marL="0" indent="0">
              <a:lnSpc>
                <a:spcPct val="90000"/>
              </a:lnSpc>
              <a:buNone/>
            </a:pPr>
            <a:r>
              <a:rPr lang="fi-FI" sz="1800" dirty="0">
                <a:solidFill>
                  <a:schemeClr val="bg2">
                    <a:lumMod val="75000"/>
                  </a:schemeClr>
                </a:solidFill>
              </a:rPr>
              <a:t>         Retrieved June 9, 2014 from </a:t>
            </a:r>
            <a:endParaRPr lang="fi-FI" sz="1800" dirty="0" smtClean="0">
              <a:solidFill>
                <a:schemeClr val="bg2">
                  <a:lumMod val="75000"/>
                </a:schemeClr>
              </a:solidFill>
            </a:endParaRP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http</a:t>
            </a:r>
            <a:r>
              <a:rPr lang="fi-FI" sz="1800" dirty="0">
                <a:solidFill>
                  <a:schemeClr val="bg2">
                    <a:lumMod val="75000"/>
                  </a:schemeClr>
                </a:solidFill>
              </a:rPr>
              <a:t>://</a:t>
            </a:r>
            <a:r>
              <a:rPr lang="fi-FI" sz="1800" dirty="0" smtClean="0">
                <a:solidFill>
                  <a:schemeClr val="bg2">
                    <a:lumMod val="75000"/>
                  </a:schemeClr>
                </a:solidFill>
              </a:rPr>
              <a:t>www.ems12lead.com/2008/12/19/contiguous-and-</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reciprocal-lead-charts/</a:t>
            </a:r>
          </a:p>
          <a:p>
            <a:pPr>
              <a:lnSpc>
                <a:spcPct val="90000"/>
              </a:lnSpc>
            </a:pPr>
            <a:r>
              <a:rPr lang="fi-FI" sz="1800" dirty="0" smtClean="0">
                <a:solidFill>
                  <a:schemeClr val="bg2">
                    <a:lumMod val="75000"/>
                  </a:schemeClr>
                </a:solidFill>
              </a:rPr>
              <a:t>Sheppard, L. &amp; Channer, K. (2004). Acute Coronary </a:t>
            </a:r>
          </a:p>
          <a:p>
            <a:pPr marL="0" indent="0">
              <a:lnSpc>
                <a:spcPct val="90000"/>
              </a:lnSpc>
              <a:buNone/>
            </a:pPr>
            <a:r>
              <a:rPr lang="fi-FI" sz="1800" dirty="0">
                <a:solidFill>
                  <a:schemeClr val="bg2">
                    <a:lumMod val="75000"/>
                  </a:schemeClr>
                </a:solidFill>
              </a:rPr>
              <a:t> </a:t>
            </a:r>
            <a:r>
              <a:rPr lang="fi-FI" sz="1800" dirty="0" smtClean="0">
                <a:solidFill>
                  <a:schemeClr val="bg2">
                    <a:lumMod val="75000"/>
                  </a:schemeClr>
                </a:solidFill>
              </a:rPr>
              <a:t>      Syndromes. </a:t>
            </a:r>
            <a:r>
              <a:rPr lang="fi-FI" sz="1800" i="1" dirty="0" smtClean="0">
                <a:solidFill>
                  <a:schemeClr val="bg2">
                    <a:lumMod val="75000"/>
                  </a:schemeClr>
                </a:solidFill>
              </a:rPr>
              <a:t>Continuing Education in </a:t>
            </a:r>
          </a:p>
          <a:p>
            <a:pPr marL="0" indent="0">
              <a:lnSpc>
                <a:spcPct val="90000"/>
              </a:lnSpc>
              <a:buNone/>
            </a:pPr>
            <a:r>
              <a:rPr lang="fi-FI" sz="1800" i="1" dirty="0">
                <a:solidFill>
                  <a:schemeClr val="bg2">
                    <a:lumMod val="75000"/>
                  </a:schemeClr>
                </a:solidFill>
              </a:rPr>
              <a:t> </a:t>
            </a:r>
            <a:r>
              <a:rPr lang="fi-FI" sz="1800" i="1" dirty="0" smtClean="0">
                <a:solidFill>
                  <a:schemeClr val="bg2">
                    <a:lumMod val="75000"/>
                  </a:schemeClr>
                </a:solidFill>
              </a:rPr>
              <a:t>     Anaesthesia, 4</a:t>
            </a:r>
            <a:r>
              <a:rPr lang="fi-FI" sz="1800" dirty="0" smtClean="0">
                <a:solidFill>
                  <a:schemeClr val="bg2">
                    <a:lumMod val="75000"/>
                  </a:schemeClr>
                </a:solidFill>
              </a:rPr>
              <a:t>(6), 175-180</a:t>
            </a:r>
            <a:endParaRPr lang="en-US" sz="1800" dirty="0">
              <a:solidFill>
                <a:schemeClr val="bg2">
                  <a:lumMod val="75000"/>
                </a:schemeClr>
              </a:solidFill>
            </a:endParaRPr>
          </a:p>
        </p:txBody>
      </p:sp>
    </p:spTree>
    <p:extLst>
      <p:ext uri="{BB962C8B-B14F-4D97-AF65-F5344CB8AC3E}">
        <p14:creationId xmlns:p14="http://schemas.microsoft.com/office/powerpoint/2010/main" val="1400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ChangeArrowheads="1"/>
          </p:cNvSpPr>
          <p:nvPr/>
        </p:nvSpPr>
        <p:spPr bwMode="auto">
          <a:xfrm>
            <a:off x="2862263"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404482" name="Picture 2" descr="coronary ar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538374"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04485" name="Rectangle 5"/>
          <p:cNvSpPr>
            <a:spLocks noGrp="1" noChangeArrowheads="1"/>
          </p:cNvSpPr>
          <p:nvPr>
            <p:ph type="title"/>
          </p:nvPr>
        </p:nvSpPr>
        <p:spPr>
          <a:xfrm>
            <a:off x="0" y="0"/>
            <a:ext cx="9144000" cy="1143000"/>
          </a:xfrm>
        </p:spPr>
        <p:txBody>
          <a:bodyPr/>
          <a:lstStyle/>
          <a:p>
            <a:pPr algn="ctr"/>
            <a:r>
              <a:rPr lang="en-US"/>
              <a:t>Coronary Circulation</a:t>
            </a:r>
          </a:p>
        </p:txBody>
      </p:sp>
      <p:grpSp>
        <p:nvGrpSpPr>
          <p:cNvPr id="5" name="Group 4"/>
          <p:cNvGrpSpPr/>
          <p:nvPr/>
        </p:nvGrpSpPr>
        <p:grpSpPr>
          <a:xfrm>
            <a:off x="1752600" y="2743200"/>
            <a:ext cx="5715000" cy="1239054"/>
            <a:chOff x="1752600" y="2743200"/>
            <a:chExt cx="5715000" cy="1239054"/>
          </a:xfrm>
        </p:grpSpPr>
        <p:sp>
          <p:nvSpPr>
            <p:cNvPr id="2" name="TextBox 1"/>
            <p:cNvSpPr txBox="1"/>
            <p:nvPr/>
          </p:nvSpPr>
          <p:spPr>
            <a:xfrm>
              <a:off x="1752600" y="3505200"/>
              <a:ext cx="1066800" cy="477054"/>
            </a:xfrm>
            <a:prstGeom prst="rect">
              <a:avLst/>
            </a:prstGeom>
            <a:noFill/>
          </p:spPr>
          <p:txBody>
            <a:bodyPr wrap="square" rtlCol="0">
              <a:spAutoFit/>
            </a:bodyPr>
            <a:lstStyle/>
            <a:p>
              <a:r>
                <a:rPr lang="en-US" sz="2500" b="1" dirty="0" smtClean="0">
                  <a:solidFill>
                    <a:srgbClr val="0000FF"/>
                  </a:solidFill>
                </a:rPr>
                <a:t>RCA</a:t>
              </a:r>
              <a:endParaRPr lang="en-US" sz="2500" b="1" dirty="0">
                <a:solidFill>
                  <a:srgbClr val="0000FF"/>
                </a:solidFill>
              </a:endParaRPr>
            </a:p>
          </p:txBody>
        </p:sp>
        <p:sp>
          <p:nvSpPr>
            <p:cNvPr id="3" name="TextBox 2"/>
            <p:cNvSpPr txBox="1"/>
            <p:nvPr/>
          </p:nvSpPr>
          <p:spPr>
            <a:xfrm>
              <a:off x="6477000" y="2743200"/>
              <a:ext cx="914400" cy="477054"/>
            </a:xfrm>
            <a:prstGeom prst="rect">
              <a:avLst/>
            </a:prstGeom>
            <a:noFill/>
          </p:spPr>
          <p:txBody>
            <a:bodyPr wrap="square" rtlCol="0">
              <a:spAutoFit/>
            </a:bodyPr>
            <a:lstStyle/>
            <a:p>
              <a:r>
                <a:rPr lang="en-US" sz="2500" b="1" dirty="0" err="1" smtClean="0">
                  <a:solidFill>
                    <a:srgbClr val="0000FF"/>
                  </a:solidFill>
                </a:rPr>
                <a:t>LCx</a:t>
              </a:r>
              <a:endParaRPr lang="en-US" sz="2500" b="1" dirty="0">
                <a:solidFill>
                  <a:srgbClr val="0000FF"/>
                </a:solidFill>
              </a:endParaRPr>
            </a:p>
          </p:txBody>
        </p:sp>
        <p:sp>
          <p:nvSpPr>
            <p:cNvPr id="4" name="TextBox 3"/>
            <p:cNvSpPr txBox="1"/>
            <p:nvPr/>
          </p:nvSpPr>
          <p:spPr>
            <a:xfrm>
              <a:off x="6477000" y="3505200"/>
              <a:ext cx="990600" cy="477054"/>
            </a:xfrm>
            <a:prstGeom prst="rect">
              <a:avLst/>
            </a:prstGeom>
            <a:noFill/>
          </p:spPr>
          <p:txBody>
            <a:bodyPr wrap="square" rtlCol="0">
              <a:spAutoFit/>
            </a:bodyPr>
            <a:lstStyle/>
            <a:p>
              <a:r>
                <a:rPr lang="en-US" sz="2500" b="1" dirty="0" smtClean="0">
                  <a:solidFill>
                    <a:srgbClr val="0000FF"/>
                  </a:solidFill>
                </a:rPr>
                <a:t>LAD</a:t>
              </a:r>
              <a:endParaRPr lang="en-US" sz="2500" b="1" dirty="0">
                <a:solidFill>
                  <a:srgbClr val="0000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Coronary Circulation (Cont’d)</a:t>
            </a:r>
            <a:endParaRPr lang="en-US" dirty="0"/>
          </a:p>
        </p:txBody>
      </p:sp>
      <p:sp>
        <p:nvSpPr>
          <p:cNvPr id="6147" name="Rectangle 3"/>
          <p:cNvSpPr>
            <a:spLocks noGrp="1" noChangeArrowheads="1"/>
          </p:cNvSpPr>
          <p:nvPr>
            <p:ph idx="1"/>
          </p:nvPr>
        </p:nvSpPr>
        <p:spPr>
          <a:xfrm>
            <a:off x="196850" y="1371600"/>
            <a:ext cx="7423150" cy="5105400"/>
          </a:xfrm>
        </p:spPr>
        <p:txBody>
          <a:bodyPr/>
          <a:lstStyle/>
          <a:p>
            <a:endParaRPr lang="en-US" dirty="0" smtClean="0"/>
          </a:p>
          <a:p>
            <a:r>
              <a:rPr lang="en-US" dirty="0" smtClean="0"/>
              <a:t>The coronary blood supply is significantly decreased during systole because the muscle contraction compresses the coronary arteries</a:t>
            </a:r>
          </a:p>
          <a:p>
            <a:r>
              <a:rPr lang="en-US" dirty="0" smtClean="0"/>
              <a:t>As the heart rate increases this leads to decreased overall coronary perfusion</a:t>
            </a:r>
          </a:p>
          <a:p>
            <a:endParaRPr lang="en-US" dirty="0"/>
          </a:p>
          <a:p>
            <a:r>
              <a:rPr lang="en-US" dirty="0" err="1" smtClean="0"/>
              <a:t>ie</a:t>
            </a:r>
            <a:r>
              <a:rPr lang="en-US" dirty="0" smtClean="0"/>
              <a:t>: the patient with uncontrolled </a:t>
            </a:r>
            <a:r>
              <a:rPr lang="en-US" dirty="0" err="1" smtClean="0"/>
              <a:t>afib</a:t>
            </a:r>
            <a:r>
              <a:rPr lang="en-US" dirty="0" smtClean="0"/>
              <a:t> and a HR of 170 </a:t>
            </a:r>
            <a:r>
              <a:rPr lang="en-US" dirty="0" err="1" smtClean="0"/>
              <a:t>bpm</a:t>
            </a:r>
            <a:endParaRPr lang="en-US" dirty="0"/>
          </a:p>
        </p:txBody>
      </p:sp>
    </p:spTree>
    <p:extLst>
      <p:ext uri="{BB962C8B-B14F-4D97-AF65-F5344CB8AC3E}">
        <p14:creationId xmlns:p14="http://schemas.microsoft.com/office/powerpoint/2010/main" val="277860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lgn="ctr"/>
            <a:r>
              <a:rPr lang="en-US" dirty="0"/>
              <a:t>Parasympathetic Nervous System</a:t>
            </a:r>
          </a:p>
        </p:txBody>
      </p:sp>
      <p:sp>
        <p:nvSpPr>
          <p:cNvPr id="415747" name="Rectangle 3"/>
          <p:cNvSpPr>
            <a:spLocks noGrp="1" noChangeArrowheads="1"/>
          </p:cNvSpPr>
          <p:nvPr>
            <p:ph idx="1"/>
          </p:nvPr>
        </p:nvSpPr>
        <p:spPr/>
        <p:txBody>
          <a:bodyPr/>
          <a:lstStyle/>
          <a:p>
            <a:pPr>
              <a:lnSpc>
                <a:spcPct val="90000"/>
              </a:lnSpc>
            </a:pPr>
            <a:r>
              <a:rPr lang="en-US" sz="2800" dirty="0"/>
              <a:t>Innervates the SA and AV nodes of the heart by way of the </a:t>
            </a:r>
            <a:r>
              <a:rPr lang="en-US" sz="2800" dirty="0" err="1"/>
              <a:t>vagus</a:t>
            </a:r>
            <a:r>
              <a:rPr lang="en-US" sz="2800" dirty="0"/>
              <a:t> </a:t>
            </a:r>
            <a:r>
              <a:rPr lang="en-US" sz="2800" dirty="0" smtClean="0"/>
              <a:t>nerve </a:t>
            </a:r>
          </a:p>
          <a:p>
            <a:pPr>
              <a:lnSpc>
                <a:spcPct val="90000"/>
              </a:lnSpc>
            </a:pPr>
            <a:r>
              <a:rPr lang="en-US" sz="2800" dirty="0" smtClean="0"/>
              <a:t>Stimulates </a:t>
            </a:r>
            <a:r>
              <a:rPr lang="en-US" sz="2800" dirty="0"/>
              <a:t>the release of acetylcholine, which:</a:t>
            </a:r>
          </a:p>
          <a:p>
            <a:pPr lvl="1">
              <a:lnSpc>
                <a:spcPct val="90000"/>
              </a:lnSpc>
            </a:pPr>
            <a:r>
              <a:rPr lang="en-US" sz="2400" dirty="0"/>
              <a:t>Slows the heart rate</a:t>
            </a:r>
          </a:p>
          <a:p>
            <a:pPr lvl="1">
              <a:lnSpc>
                <a:spcPct val="90000"/>
              </a:lnSpc>
            </a:pPr>
            <a:r>
              <a:rPr lang="en-US" sz="2400" dirty="0"/>
              <a:t>Slows conduction through the AV Node</a:t>
            </a:r>
          </a:p>
          <a:p>
            <a:pPr lvl="1">
              <a:lnSpc>
                <a:spcPct val="90000"/>
              </a:lnSpc>
            </a:pPr>
            <a:r>
              <a:rPr lang="en-US" sz="2400" dirty="0"/>
              <a:t>Decreases SA node firing</a:t>
            </a:r>
          </a:p>
          <a:p>
            <a:pPr lvl="1">
              <a:lnSpc>
                <a:spcPct val="90000"/>
              </a:lnSpc>
            </a:pPr>
            <a:r>
              <a:rPr lang="en-US" sz="2400" dirty="0"/>
              <a:t>Decreases ventricular contractile force</a:t>
            </a:r>
          </a:p>
          <a:p>
            <a:pPr lvl="1">
              <a:lnSpc>
                <a:spcPct val="90000"/>
              </a:lnSpc>
            </a:pPr>
            <a:r>
              <a:rPr lang="en-US" sz="2400" dirty="0"/>
              <a:t>Decreases irritability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1026"/>
          <p:cNvSpPr>
            <a:spLocks noGrp="1" noChangeArrowheads="1"/>
          </p:cNvSpPr>
          <p:nvPr>
            <p:ph type="title"/>
          </p:nvPr>
        </p:nvSpPr>
        <p:spPr/>
        <p:txBody>
          <a:bodyPr/>
          <a:lstStyle/>
          <a:p>
            <a:pPr algn="ctr"/>
            <a:r>
              <a:rPr lang="en-US"/>
              <a:t>Sympathetic Nervous System</a:t>
            </a:r>
          </a:p>
        </p:txBody>
      </p:sp>
      <p:sp>
        <p:nvSpPr>
          <p:cNvPr id="414723" name="Rectangle 1027"/>
          <p:cNvSpPr>
            <a:spLocks noGrp="1" noChangeArrowheads="1"/>
          </p:cNvSpPr>
          <p:nvPr>
            <p:ph idx="1"/>
          </p:nvPr>
        </p:nvSpPr>
        <p:spPr/>
        <p:txBody>
          <a:bodyPr/>
          <a:lstStyle/>
          <a:p>
            <a:pPr>
              <a:lnSpc>
                <a:spcPct val="90000"/>
              </a:lnSpc>
            </a:pPr>
            <a:r>
              <a:rPr lang="en-US" sz="2800" dirty="0"/>
              <a:t>Innervates both the atria and ventricles</a:t>
            </a:r>
          </a:p>
          <a:p>
            <a:pPr>
              <a:lnSpc>
                <a:spcPct val="90000"/>
              </a:lnSpc>
            </a:pPr>
            <a:r>
              <a:rPr lang="en-US" sz="2800" dirty="0"/>
              <a:t>Causes a “fight” response</a:t>
            </a:r>
          </a:p>
          <a:p>
            <a:pPr>
              <a:lnSpc>
                <a:spcPct val="90000"/>
              </a:lnSpc>
            </a:pPr>
            <a:r>
              <a:rPr lang="en-US" sz="2800" dirty="0"/>
              <a:t>Stimulation results in the release of norepinephrine from nerve endings:</a:t>
            </a:r>
          </a:p>
          <a:p>
            <a:pPr lvl="1">
              <a:lnSpc>
                <a:spcPct val="90000"/>
              </a:lnSpc>
            </a:pPr>
            <a:r>
              <a:rPr lang="en-US" sz="2400" dirty="0"/>
              <a:t>Stimulates firing of the SA Node</a:t>
            </a:r>
          </a:p>
          <a:p>
            <a:pPr lvl="1">
              <a:lnSpc>
                <a:spcPct val="90000"/>
              </a:lnSpc>
            </a:pPr>
            <a:r>
              <a:rPr lang="en-US" sz="2400" dirty="0"/>
              <a:t>Speeds conduction through the AV Node</a:t>
            </a:r>
          </a:p>
          <a:p>
            <a:pPr lvl="1">
              <a:lnSpc>
                <a:spcPct val="90000"/>
              </a:lnSpc>
            </a:pPr>
            <a:r>
              <a:rPr lang="en-US" sz="2400" dirty="0"/>
              <a:t>Increases excitability</a:t>
            </a:r>
          </a:p>
          <a:p>
            <a:pPr lvl="1">
              <a:lnSpc>
                <a:spcPct val="90000"/>
              </a:lnSpc>
            </a:pPr>
            <a:r>
              <a:rPr lang="en-US" sz="2400" dirty="0"/>
              <a:t>Increases the force of cardiac </a:t>
            </a:r>
            <a:r>
              <a:rPr lang="en-US" sz="2400" dirty="0" smtClean="0"/>
              <a:t>contraction</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subTitle" idx="1"/>
          </p:nvPr>
        </p:nvSpPr>
        <p:spPr>
          <a:xfrm>
            <a:off x="3962400" y="3048000"/>
            <a:ext cx="5715000" cy="1905000"/>
          </a:xfrm>
        </p:spPr>
        <p:txBody>
          <a:bodyPr/>
          <a:lstStyle/>
          <a:p>
            <a:r>
              <a:rPr lang="en-US" sz="3600" dirty="0" smtClean="0"/>
              <a:t>Part 2:</a:t>
            </a:r>
          </a:p>
          <a:p>
            <a:r>
              <a:rPr lang="en-US" sz="3600" dirty="0" smtClean="0"/>
              <a:t>Cardiac Conduction</a:t>
            </a:r>
            <a:endParaRPr lang="en-US" sz="3600" dirty="0"/>
          </a:p>
          <a:p>
            <a:pPr algn="ctr"/>
            <a:endParaRPr lang="en-US" sz="3600" dirty="0"/>
          </a:p>
          <a:p>
            <a:pPr algn="ctr"/>
            <a:endParaRPr lang="en-US" sz="3600" dirty="0"/>
          </a:p>
        </p:txBody>
      </p:sp>
    </p:spTree>
    <p:extLst>
      <p:ext uri="{BB962C8B-B14F-4D97-AF65-F5344CB8AC3E}">
        <p14:creationId xmlns:p14="http://schemas.microsoft.com/office/powerpoint/2010/main" val="36408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lgn="ctr"/>
            <a:r>
              <a:rPr lang="en-US" sz="3600" dirty="0"/>
              <a:t>Depolarization And Repolarization</a:t>
            </a:r>
          </a:p>
        </p:txBody>
      </p:sp>
      <p:sp>
        <p:nvSpPr>
          <p:cNvPr id="99331" name="Rectangle 3"/>
          <p:cNvSpPr>
            <a:spLocks noGrp="1" noChangeArrowheads="1"/>
          </p:cNvSpPr>
          <p:nvPr>
            <p:ph idx="1"/>
          </p:nvPr>
        </p:nvSpPr>
        <p:spPr/>
        <p:txBody>
          <a:bodyPr/>
          <a:lstStyle/>
          <a:p>
            <a:r>
              <a:rPr lang="en-US" sz="2800" dirty="0" smtClean="0"/>
              <a:t>Cardiac cells are </a:t>
            </a:r>
            <a:r>
              <a:rPr lang="en-US" sz="2800" dirty="0"/>
              <a:t>able to generate and conduct electrical impulses resulting in depolarization (contraction), and repolarization of myocardial cells</a:t>
            </a:r>
          </a:p>
          <a:p>
            <a:r>
              <a:rPr lang="en-US" sz="2800" dirty="0"/>
              <a:t>These impulses are a result of a flow of positively charged ions back and forth across the semi-permeable cardiac cell membrane</a:t>
            </a:r>
          </a:p>
          <a:p>
            <a:endParaRPr lang="en-US" sz="2800" dirty="0"/>
          </a:p>
        </p:txBody>
      </p:sp>
    </p:spTree>
    <p:extLst>
      <p:ext uri="{BB962C8B-B14F-4D97-AF65-F5344CB8AC3E}">
        <p14:creationId xmlns:p14="http://schemas.microsoft.com/office/powerpoint/2010/main" val="5344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3" descr="NAchanne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304800"/>
            <a:ext cx="8382000" cy="5538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1436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3" name="Rectangle 7"/>
          <p:cNvSpPr>
            <a:spLocks noGrp="1" noChangeArrowheads="1"/>
          </p:cNvSpPr>
          <p:nvPr>
            <p:ph type="title"/>
          </p:nvPr>
        </p:nvSpPr>
        <p:spPr/>
        <p:txBody>
          <a:bodyPr/>
          <a:lstStyle/>
          <a:p>
            <a:pPr algn="ctr"/>
            <a:r>
              <a:rPr lang="en-US"/>
              <a:t>Action Potential</a:t>
            </a:r>
          </a:p>
        </p:txBody>
      </p:sp>
      <p:sp>
        <p:nvSpPr>
          <p:cNvPr id="167939" name="Rectangle 3"/>
          <p:cNvSpPr>
            <a:spLocks noGrp="1" noChangeArrowheads="1"/>
          </p:cNvSpPr>
          <p:nvPr>
            <p:ph idx="1"/>
          </p:nvPr>
        </p:nvSpPr>
        <p:spPr>
          <a:xfrm>
            <a:off x="209794" y="1200943"/>
            <a:ext cx="8610600" cy="4913313"/>
          </a:xfrm>
        </p:spPr>
        <p:txBody>
          <a:bodyPr/>
          <a:lstStyle/>
          <a:p>
            <a:pPr marL="0" indent="0">
              <a:buNone/>
            </a:pPr>
            <a:r>
              <a:rPr lang="en-US" dirty="0" smtClean="0"/>
              <a:t>4.   Resting </a:t>
            </a:r>
            <a:r>
              <a:rPr lang="en-US" dirty="0"/>
              <a:t>state</a:t>
            </a:r>
          </a:p>
          <a:p>
            <a:pPr>
              <a:buFontTx/>
              <a:buNone/>
            </a:pPr>
            <a:endParaRPr lang="en-US" dirty="0"/>
          </a:p>
          <a:p>
            <a:pPr marL="0" indent="0">
              <a:buNone/>
            </a:pPr>
            <a:r>
              <a:rPr lang="en-US" dirty="0" smtClean="0"/>
              <a:t>0.   Depolarization</a:t>
            </a:r>
            <a:endParaRPr lang="en-US" dirty="0"/>
          </a:p>
          <a:p>
            <a:pPr lvl="1"/>
            <a:r>
              <a:rPr lang="en-US" b="0" dirty="0" smtClean="0"/>
              <a:t> cell </a:t>
            </a:r>
            <a:r>
              <a:rPr lang="en-US" b="0" dirty="0"/>
              <a:t>stimulated by</a:t>
            </a:r>
          </a:p>
          <a:p>
            <a:pPr marL="0" indent="0">
              <a:buNone/>
            </a:pPr>
            <a:r>
              <a:rPr lang="en-US" b="0" dirty="0" smtClean="0"/>
              <a:t>       this movement</a:t>
            </a:r>
          </a:p>
          <a:p>
            <a:pPr marL="0" indent="0">
              <a:buNone/>
            </a:pPr>
            <a:endParaRPr lang="en-US" dirty="0"/>
          </a:p>
          <a:p>
            <a:pPr marL="0" indent="0">
              <a:buNone/>
            </a:pPr>
            <a:r>
              <a:rPr lang="en-US" dirty="0" smtClean="0"/>
              <a:t>3.   Repolarization</a:t>
            </a:r>
            <a:endParaRPr lang="en-US" dirty="0"/>
          </a:p>
          <a:p>
            <a:endParaRPr lang="en-US" dirty="0"/>
          </a:p>
          <a:p>
            <a:pPr marL="0" indent="0">
              <a:buNone/>
            </a:pPr>
            <a:r>
              <a:rPr lang="en-US" dirty="0" smtClean="0"/>
              <a:t>3.2Refractory period      </a:t>
            </a:r>
            <a:endParaRPr lang="en-US" dirty="0"/>
          </a:p>
          <a:p>
            <a:pPr lvl="1"/>
            <a:r>
              <a:rPr lang="en-US" dirty="0" smtClean="0"/>
              <a:t>absolute </a:t>
            </a:r>
            <a:r>
              <a:rPr lang="en-US" dirty="0"/>
              <a:t>refractory period</a:t>
            </a:r>
          </a:p>
          <a:p>
            <a:pPr lvl="1"/>
            <a:r>
              <a:rPr lang="en-US" dirty="0"/>
              <a:t>“relative refractory period</a:t>
            </a:r>
          </a:p>
          <a:p>
            <a:endParaRPr lang="en-US" dirty="0"/>
          </a:p>
          <a:p>
            <a:endParaRPr lang="en-US" dirty="0"/>
          </a:p>
        </p:txBody>
      </p:sp>
      <p:pic>
        <p:nvPicPr>
          <p:cNvPr id="167940" name="Picture 4" descr="depol_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46704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64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1026"/>
          <p:cNvSpPr>
            <a:spLocks noGrp="1" noChangeArrowheads="1"/>
          </p:cNvSpPr>
          <p:nvPr>
            <p:ph type="title"/>
          </p:nvPr>
        </p:nvSpPr>
        <p:spPr/>
        <p:txBody>
          <a:bodyPr/>
          <a:lstStyle/>
          <a:p>
            <a:pPr algn="ctr"/>
            <a:r>
              <a:rPr lang="en-US"/>
              <a:t>ECG Monitoring</a:t>
            </a:r>
          </a:p>
        </p:txBody>
      </p:sp>
      <p:sp>
        <p:nvSpPr>
          <p:cNvPr id="407555" name="Rectangle 1027"/>
          <p:cNvSpPr>
            <a:spLocks noGrp="1" noChangeArrowheads="1"/>
          </p:cNvSpPr>
          <p:nvPr>
            <p:ph idx="1"/>
          </p:nvPr>
        </p:nvSpPr>
        <p:spPr/>
        <p:txBody>
          <a:bodyPr/>
          <a:lstStyle/>
          <a:p>
            <a:pPr>
              <a:lnSpc>
                <a:spcPct val="150000"/>
              </a:lnSpc>
            </a:pPr>
            <a:r>
              <a:rPr lang="en-US" b="1" dirty="0"/>
              <a:t>Part I</a:t>
            </a:r>
            <a:r>
              <a:rPr lang="en-US" dirty="0"/>
              <a:t>: </a:t>
            </a:r>
            <a:r>
              <a:rPr lang="en-US" dirty="0" smtClean="0"/>
              <a:t>Cardiac </a:t>
            </a:r>
            <a:r>
              <a:rPr lang="en-US" dirty="0"/>
              <a:t>Anatomy and Physiology 		</a:t>
            </a:r>
            <a:endParaRPr lang="en-US" sz="2400" dirty="0"/>
          </a:p>
          <a:p>
            <a:pPr>
              <a:lnSpc>
                <a:spcPct val="150000"/>
              </a:lnSpc>
            </a:pPr>
            <a:r>
              <a:rPr lang="en-US" b="1" dirty="0"/>
              <a:t>Part II</a:t>
            </a:r>
            <a:r>
              <a:rPr lang="en-US" dirty="0"/>
              <a:t>: </a:t>
            </a:r>
            <a:r>
              <a:rPr lang="en-US" dirty="0" smtClean="0"/>
              <a:t>Cardiac Conduction</a:t>
            </a:r>
            <a:endParaRPr lang="en-US" sz="2400" dirty="0"/>
          </a:p>
          <a:p>
            <a:pPr>
              <a:lnSpc>
                <a:spcPct val="150000"/>
              </a:lnSpc>
            </a:pPr>
            <a:r>
              <a:rPr lang="en-US" b="1" dirty="0"/>
              <a:t>Part III</a:t>
            </a:r>
            <a:r>
              <a:rPr lang="en-US" dirty="0"/>
              <a:t>: </a:t>
            </a:r>
            <a:r>
              <a:rPr lang="en-US" dirty="0" smtClean="0"/>
              <a:t>Analyzing a Rhythm Strip</a:t>
            </a:r>
            <a:endParaRPr lang="en-US" dirty="0"/>
          </a:p>
          <a:p>
            <a:pPr>
              <a:lnSpc>
                <a:spcPct val="150000"/>
              </a:lnSpc>
            </a:pPr>
            <a:r>
              <a:rPr lang="en-US" dirty="0" smtClean="0"/>
              <a:t>Part IV: </a:t>
            </a:r>
            <a:r>
              <a:rPr lang="en-US" dirty="0" err="1" smtClean="0"/>
              <a:t>Tachyarrhythmias</a:t>
            </a:r>
            <a:endParaRPr lang="en-US" dirty="0"/>
          </a:p>
          <a:p>
            <a:pPr>
              <a:lnSpc>
                <a:spcPct val="150000"/>
              </a:lnSpc>
            </a:pPr>
            <a:r>
              <a:rPr lang="en-US" dirty="0" smtClean="0"/>
              <a:t>Part V: </a:t>
            </a:r>
            <a:r>
              <a:rPr lang="en-US" dirty="0" err="1" smtClean="0"/>
              <a:t>Bradyarrhythmias</a:t>
            </a:r>
            <a:endParaRPr lang="en-US" dirty="0"/>
          </a:p>
          <a:p>
            <a:pPr>
              <a:lnSpc>
                <a:spcPct val="150000"/>
              </a:lnSpc>
            </a:pPr>
            <a:r>
              <a:rPr lang="en-US" dirty="0" smtClean="0"/>
              <a:t>Part VI: AV Blocks</a:t>
            </a:r>
          </a:p>
          <a:p>
            <a:pPr>
              <a:lnSpc>
                <a:spcPct val="150000"/>
              </a:lnSpc>
            </a:pPr>
            <a:r>
              <a:rPr lang="en-US" dirty="0" smtClean="0"/>
              <a:t>Part VII: 12 lead ECG Interpretation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lgn="ctr"/>
            <a:r>
              <a:rPr lang="en-US" sz="3200"/>
              <a:t>The Electrical Conduction System</a:t>
            </a:r>
          </a:p>
        </p:txBody>
      </p:sp>
      <p:pic>
        <p:nvPicPr>
          <p:cNvPr id="419844" name="Picture 4" descr="Electrical Conduc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838200" y="1371597"/>
            <a:ext cx="7498080" cy="4728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822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ChangeArrowheads="1"/>
          </p:cNvSpPr>
          <p:nvPr/>
        </p:nvSpPr>
        <p:spPr bwMode="auto">
          <a:xfrm>
            <a:off x="28575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4963" name="Rectangle 1027"/>
          <p:cNvSpPr>
            <a:spLocks noGrp="1" noChangeArrowheads="1"/>
          </p:cNvSpPr>
          <p:nvPr>
            <p:ph type="title"/>
          </p:nvPr>
        </p:nvSpPr>
        <p:spPr/>
        <p:txBody>
          <a:bodyPr/>
          <a:lstStyle/>
          <a:p>
            <a:pPr algn="ctr"/>
            <a:r>
              <a:rPr lang="en-US" dirty="0" smtClean="0"/>
              <a:t>Intrinsic HR </a:t>
            </a:r>
            <a:r>
              <a:rPr lang="en-US" dirty="0"/>
              <a:t>Ranges </a:t>
            </a:r>
          </a:p>
        </p:txBody>
      </p:sp>
      <p:sp>
        <p:nvSpPr>
          <p:cNvPr id="424964" name="Rectangle 1028"/>
          <p:cNvSpPr>
            <a:spLocks noGrp="1" noChangeArrowheads="1"/>
          </p:cNvSpPr>
          <p:nvPr>
            <p:ph idx="1"/>
          </p:nvPr>
        </p:nvSpPr>
        <p:spPr>
          <a:xfrm>
            <a:off x="533400" y="1447800"/>
            <a:ext cx="8077200" cy="4953000"/>
          </a:xfrm>
        </p:spPr>
        <p:txBody>
          <a:bodyPr/>
          <a:lstStyle/>
          <a:p>
            <a:r>
              <a:rPr lang="en-US" sz="2800" dirty="0"/>
              <a:t>SA Node: 60 – 100 </a:t>
            </a:r>
            <a:r>
              <a:rPr lang="en-US" sz="2800" dirty="0" err="1"/>
              <a:t>bpm</a:t>
            </a:r>
            <a:endParaRPr lang="en-US" sz="2800" dirty="0"/>
          </a:p>
          <a:p>
            <a:pPr>
              <a:buFontTx/>
              <a:buNone/>
            </a:pPr>
            <a:endParaRPr lang="en-US" sz="2800" dirty="0"/>
          </a:p>
          <a:p>
            <a:r>
              <a:rPr lang="en-US" sz="2800" dirty="0"/>
              <a:t>AV Junction: 40 – 60 </a:t>
            </a:r>
            <a:r>
              <a:rPr lang="en-US" sz="2800" dirty="0" err="1"/>
              <a:t>bpm</a:t>
            </a:r>
            <a:endParaRPr lang="en-US" sz="2800" dirty="0"/>
          </a:p>
          <a:p>
            <a:endParaRPr lang="en-US" sz="2800" dirty="0"/>
          </a:p>
          <a:p>
            <a:r>
              <a:rPr lang="en-US" sz="2800" dirty="0"/>
              <a:t>Ventricles: 20 – 40 </a:t>
            </a:r>
            <a:r>
              <a:rPr lang="en-US" sz="2800" dirty="0" err="1"/>
              <a:t>bpm</a:t>
            </a:r>
            <a:endParaRPr lang="en-US" sz="2800" dirty="0"/>
          </a:p>
          <a:p>
            <a:pPr>
              <a:buFontTx/>
              <a:buNone/>
            </a:pPr>
            <a:endParaRPr lang="en-US" sz="2800" dirty="0"/>
          </a:p>
          <a:p>
            <a:r>
              <a:rPr lang="en-US" sz="2800" dirty="0"/>
              <a:t>As long as the SA node fires at a rate faster than the inherent rate of the secondary pacemakers, they will remain dormant</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E17_12"/>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t="18256" b="16241"/>
          <a:stretch>
            <a:fillRect/>
          </a:stretch>
        </p:blipFill>
        <p:spPr bwMode="auto">
          <a:xfrm>
            <a:off x="2895600" y="1600200"/>
            <a:ext cx="4962525" cy="4648200"/>
          </a:xfrm>
          <a:prstGeom prst="rect">
            <a:avLst/>
          </a:prstGeom>
          <a:noFill/>
          <a:extLst>
            <a:ext uri="{909E8E84-426E-40DD-AFC4-6F175D3DCCD1}">
              <a14:hiddenFill xmlns:a14="http://schemas.microsoft.com/office/drawing/2010/main">
                <a:solidFill>
                  <a:srgbClr val="FFFFFF"/>
                </a:solidFill>
              </a14:hiddenFill>
            </a:ext>
          </a:extLst>
        </p:spPr>
      </p:pic>
      <p:grpSp>
        <p:nvGrpSpPr>
          <p:cNvPr id="28675" name="Group 3"/>
          <p:cNvGrpSpPr>
            <a:grpSpLocks/>
          </p:cNvGrpSpPr>
          <p:nvPr/>
        </p:nvGrpSpPr>
        <p:grpSpPr bwMode="auto">
          <a:xfrm>
            <a:off x="0" y="914400"/>
            <a:ext cx="3673475" cy="2933700"/>
            <a:chOff x="-55" y="927"/>
            <a:chExt cx="2314" cy="1848"/>
          </a:xfrm>
        </p:grpSpPr>
        <p:sp>
          <p:nvSpPr>
            <p:cNvPr id="28676" name="Text Box 4"/>
            <p:cNvSpPr txBox="1">
              <a:spLocks noChangeArrowheads="1"/>
            </p:cNvSpPr>
            <p:nvPr/>
          </p:nvSpPr>
          <p:spPr bwMode="auto">
            <a:xfrm>
              <a:off x="-55" y="927"/>
              <a:ext cx="1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sz="2400" b="1" i="1">
                  <a:solidFill>
                    <a:srgbClr val="000052"/>
                  </a:solidFill>
                  <a:effectLst>
                    <a:outerShdw blurRad="38100" dist="38100" dir="2700000" algn="tl">
                      <a:srgbClr val="C0C0C0"/>
                    </a:outerShdw>
                  </a:effectLst>
                </a:rPr>
                <a:t>atrial</a:t>
              </a:r>
              <a:r>
                <a:rPr lang="en-US" sz="2400" b="1">
                  <a:solidFill>
                    <a:srgbClr val="000052"/>
                  </a:solidFill>
                  <a:effectLst>
                    <a:outerShdw blurRad="38100" dist="38100" dir="2700000" algn="tl">
                      <a:srgbClr val="C0C0C0"/>
                    </a:outerShdw>
                  </a:effectLst>
                </a:rPr>
                <a:t> depolarization</a:t>
              </a:r>
              <a:endParaRPr lang="en-CA" sz="2400" b="1">
                <a:solidFill>
                  <a:srgbClr val="000052"/>
                </a:solidFill>
                <a:effectLst>
                  <a:outerShdw blurRad="38100" dist="38100" dir="2700000" algn="tl">
                    <a:srgbClr val="C0C0C0"/>
                  </a:outerShdw>
                </a:effectLst>
              </a:endParaRPr>
            </a:p>
          </p:txBody>
        </p:sp>
        <p:sp>
          <p:nvSpPr>
            <p:cNvPr id="28677" name="AutoShape 5"/>
            <p:cNvSpPr>
              <a:spLocks noChangeArrowheads="1"/>
            </p:cNvSpPr>
            <p:nvPr/>
          </p:nvSpPr>
          <p:spPr bwMode="auto">
            <a:xfrm rot="3509824">
              <a:off x="1299" y="1815"/>
              <a:ext cx="1728" cy="192"/>
            </a:xfrm>
            <a:prstGeom prst="rightArrow">
              <a:avLst>
                <a:gd name="adj1" fmla="val 38889"/>
                <a:gd name="adj2" fmla="val 64583"/>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78" name="Group 6"/>
          <p:cNvGrpSpPr>
            <a:grpSpLocks/>
          </p:cNvGrpSpPr>
          <p:nvPr/>
        </p:nvGrpSpPr>
        <p:grpSpPr bwMode="auto">
          <a:xfrm>
            <a:off x="990600" y="1447800"/>
            <a:ext cx="1843088" cy="685800"/>
            <a:chOff x="767" y="952"/>
            <a:chExt cx="1161" cy="432"/>
          </a:xfrm>
        </p:grpSpPr>
        <p:sp>
          <p:nvSpPr>
            <p:cNvPr id="28679" name="Rectangle 7"/>
            <p:cNvSpPr>
              <a:spLocks noChangeArrowheads="1"/>
            </p:cNvSpPr>
            <p:nvPr/>
          </p:nvSpPr>
          <p:spPr bwMode="auto">
            <a:xfrm>
              <a:off x="767" y="1096"/>
              <a:ext cx="11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sz="2400" b="1">
                  <a:solidFill>
                    <a:srgbClr val="000052"/>
                  </a:solidFill>
                  <a:effectLst>
                    <a:outerShdw blurRad="38100" dist="38100" dir="2700000" algn="tl">
                      <a:srgbClr val="C0C0C0"/>
                    </a:outerShdw>
                  </a:effectLst>
                </a:rPr>
                <a:t>contraction</a:t>
              </a:r>
              <a:endParaRPr lang="en-CA" sz="2400" b="1">
                <a:solidFill>
                  <a:srgbClr val="000052"/>
                </a:solidFill>
                <a:effectLst>
                  <a:outerShdw blurRad="38100" dist="38100" dir="2700000" algn="tl">
                    <a:srgbClr val="C0C0C0"/>
                  </a:outerShdw>
                </a:effectLst>
              </a:endParaRPr>
            </a:p>
          </p:txBody>
        </p:sp>
        <p:sp>
          <p:nvSpPr>
            <p:cNvPr id="28680" name="AutoShape 8"/>
            <p:cNvSpPr>
              <a:spLocks noChangeArrowheads="1"/>
            </p:cNvSpPr>
            <p:nvPr/>
          </p:nvSpPr>
          <p:spPr bwMode="auto">
            <a:xfrm>
              <a:off x="1240" y="952"/>
              <a:ext cx="144" cy="192"/>
            </a:xfrm>
            <a:prstGeom prst="downArrow">
              <a:avLst>
                <a:gd name="adj1" fmla="val 50000"/>
                <a:gd name="adj2" fmla="val 33333"/>
              </a:avLst>
            </a:prstGeom>
            <a:solidFill>
              <a:srgbClr val="00005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1" name="Group 9"/>
          <p:cNvGrpSpPr>
            <a:grpSpLocks/>
          </p:cNvGrpSpPr>
          <p:nvPr/>
        </p:nvGrpSpPr>
        <p:grpSpPr bwMode="auto">
          <a:xfrm>
            <a:off x="5253038" y="762000"/>
            <a:ext cx="3890962" cy="1222375"/>
            <a:chOff x="3232" y="697"/>
            <a:chExt cx="2451" cy="770"/>
          </a:xfrm>
        </p:grpSpPr>
        <p:sp>
          <p:nvSpPr>
            <p:cNvPr id="28682" name="Text Box 10"/>
            <p:cNvSpPr txBox="1">
              <a:spLocks noChangeArrowheads="1"/>
            </p:cNvSpPr>
            <p:nvPr/>
          </p:nvSpPr>
          <p:spPr bwMode="auto">
            <a:xfrm>
              <a:off x="3232" y="697"/>
              <a:ext cx="2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i="1">
                  <a:solidFill>
                    <a:srgbClr val="000052"/>
                  </a:solidFill>
                  <a:effectLst>
                    <a:outerShdw blurRad="38100" dist="38100" dir="2700000" algn="tl">
                      <a:srgbClr val="C0C0C0"/>
                    </a:outerShdw>
                  </a:effectLst>
                </a:rPr>
                <a:t>ventricular</a:t>
              </a:r>
              <a:r>
                <a:rPr lang="en-US" sz="2400" b="1">
                  <a:solidFill>
                    <a:srgbClr val="000052"/>
                  </a:solidFill>
                  <a:effectLst>
                    <a:outerShdw blurRad="38100" dist="38100" dir="2700000" algn="tl">
                      <a:srgbClr val="C0C0C0"/>
                    </a:outerShdw>
                  </a:effectLst>
                </a:rPr>
                <a:t> depolarization</a:t>
              </a:r>
              <a:endParaRPr lang="en-CA" sz="2400" b="1">
                <a:solidFill>
                  <a:srgbClr val="000052"/>
                </a:solidFill>
                <a:effectLst>
                  <a:outerShdw blurRad="38100" dist="38100" dir="2700000" algn="tl">
                    <a:srgbClr val="C0C0C0"/>
                  </a:outerShdw>
                </a:effectLst>
              </a:endParaRPr>
            </a:p>
          </p:txBody>
        </p:sp>
        <p:sp>
          <p:nvSpPr>
            <p:cNvPr id="28683" name="AutoShape 11"/>
            <p:cNvSpPr>
              <a:spLocks noChangeArrowheads="1"/>
            </p:cNvSpPr>
            <p:nvPr/>
          </p:nvSpPr>
          <p:spPr bwMode="auto">
            <a:xfrm rot="6549771">
              <a:off x="3078" y="1100"/>
              <a:ext cx="535" cy="199"/>
            </a:xfrm>
            <a:prstGeom prst="rightArrow">
              <a:avLst>
                <a:gd name="adj1" fmla="val 39231"/>
                <a:gd name="adj2" fmla="val 46475"/>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4" name="Group 12"/>
          <p:cNvGrpSpPr>
            <a:grpSpLocks/>
          </p:cNvGrpSpPr>
          <p:nvPr/>
        </p:nvGrpSpPr>
        <p:grpSpPr bwMode="auto">
          <a:xfrm>
            <a:off x="3657600" y="609600"/>
            <a:ext cx="1419225" cy="3548063"/>
            <a:chOff x="2302" y="461"/>
            <a:chExt cx="894" cy="2235"/>
          </a:xfrm>
        </p:grpSpPr>
        <p:sp>
          <p:nvSpPr>
            <p:cNvPr id="28685" name="Text Box 13"/>
            <p:cNvSpPr txBox="1">
              <a:spLocks noChangeArrowheads="1"/>
            </p:cNvSpPr>
            <p:nvPr/>
          </p:nvSpPr>
          <p:spPr bwMode="auto">
            <a:xfrm>
              <a:off x="2302" y="461"/>
              <a:ext cx="89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a:solidFill>
                    <a:srgbClr val="000052"/>
                  </a:solidFill>
                  <a:effectLst>
                    <a:outerShdw blurRad="38100" dist="38100" dir="2700000" algn="tl">
                      <a:srgbClr val="C0C0C0"/>
                    </a:outerShdw>
                  </a:effectLst>
                </a:rPr>
                <a:t>AV node</a:t>
              </a:r>
            </a:p>
            <a:p>
              <a:pPr algn="r">
                <a:spcBef>
                  <a:spcPct val="0"/>
                </a:spcBef>
                <a:buFontTx/>
                <a:buNone/>
              </a:pPr>
              <a:r>
                <a:rPr lang="en-US" sz="2400" b="1">
                  <a:solidFill>
                    <a:srgbClr val="000052"/>
                  </a:solidFill>
                  <a:effectLst>
                    <a:outerShdw blurRad="38100" dist="38100" dir="2700000" algn="tl">
                      <a:srgbClr val="C0C0C0"/>
                    </a:outerShdw>
                  </a:effectLst>
                </a:rPr>
                <a:t>“pause”</a:t>
              </a:r>
              <a:endParaRPr lang="en-CA" sz="2400" b="1">
                <a:solidFill>
                  <a:srgbClr val="000052"/>
                </a:solidFill>
                <a:effectLst>
                  <a:outerShdw blurRad="38100" dist="38100" dir="2700000" algn="tl">
                    <a:srgbClr val="C0C0C0"/>
                  </a:outerShdw>
                </a:effectLst>
              </a:endParaRPr>
            </a:p>
          </p:txBody>
        </p:sp>
        <p:sp>
          <p:nvSpPr>
            <p:cNvPr id="28686" name="AutoShape 14"/>
            <p:cNvSpPr>
              <a:spLocks noChangeArrowheads="1"/>
            </p:cNvSpPr>
            <p:nvPr/>
          </p:nvSpPr>
          <p:spPr bwMode="auto">
            <a:xfrm rot="5400000">
              <a:off x="2055" y="1736"/>
              <a:ext cx="1728" cy="192"/>
            </a:xfrm>
            <a:prstGeom prst="rightArrow">
              <a:avLst>
                <a:gd name="adj1" fmla="val 38889"/>
                <a:gd name="adj2" fmla="val 64583"/>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87" name="Group 15"/>
          <p:cNvGrpSpPr>
            <a:grpSpLocks/>
          </p:cNvGrpSpPr>
          <p:nvPr/>
        </p:nvGrpSpPr>
        <p:grpSpPr bwMode="auto">
          <a:xfrm>
            <a:off x="6553200" y="1752600"/>
            <a:ext cx="2370138" cy="1684338"/>
            <a:chOff x="4190" y="1553"/>
            <a:chExt cx="1493" cy="1061"/>
          </a:xfrm>
        </p:grpSpPr>
        <p:sp>
          <p:nvSpPr>
            <p:cNvPr id="28688" name="Text Box 16"/>
            <p:cNvSpPr txBox="1">
              <a:spLocks noChangeArrowheads="1"/>
            </p:cNvSpPr>
            <p:nvPr/>
          </p:nvSpPr>
          <p:spPr bwMode="auto">
            <a:xfrm>
              <a:off x="4256" y="1553"/>
              <a:ext cx="142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buFontTx/>
                <a:buNone/>
              </a:pPr>
              <a:r>
                <a:rPr lang="en-US" sz="2400" b="1">
                  <a:solidFill>
                    <a:srgbClr val="000052"/>
                  </a:solidFill>
                  <a:effectLst>
                    <a:outerShdw blurRad="38100" dist="38100" dir="2700000" algn="tl">
                      <a:srgbClr val="C0C0C0"/>
                    </a:outerShdw>
                  </a:effectLst>
                </a:rPr>
                <a:t>Ventricular</a:t>
              </a:r>
            </a:p>
            <a:p>
              <a:pPr algn="r">
                <a:spcBef>
                  <a:spcPct val="0"/>
                </a:spcBef>
                <a:buFontTx/>
                <a:buNone/>
              </a:pPr>
              <a:r>
                <a:rPr lang="en-US" sz="2400" b="1">
                  <a:solidFill>
                    <a:srgbClr val="000052"/>
                  </a:solidFill>
                  <a:effectLst>
                    <a:outerShdw blurRad="38100" dist="38100" dir="2700000" algn="tl">
                      <a:srgbClr val="C0C0C0"/>
                    </a:outerShdw>
                  </a:effectLst>
                </a:rPr>
                <a:t> repolarization</a:t>
              </a:r>
              <a:endParaRPr lang="en-CA" sz="2400" b="1">
                <a:solidFill>
                  <a:srgbClr val="000052"/>
                </a:solidFill>
                <a:effectLst>
                  <a:outerShdw blurRad="38100" dist="38100" dir="2700000" algn="tl">
                    <a:srgbClr val="C0C0C0"/>
                  </a:outerShdw>
                </a:effectLst>
              </a:endParaRPr>
            </a:p>
          </p:txBody>
        </p:sp>
        <p:sp>
          <p:nvSpPr>
            <p:cNvPr id="28689" name="AutoShape 17"/>
            <p:cNvSpPr>
              <a:spLocks noChangeArrowheads="1"/>
            </p:cNvSpPr>
            <p:nvPr/>
          </p:nvSpPr>
          <p:spPr bwMode="auto">
            <a:xfrm rot="7563834">
              <a:off x="4006" y="2231"/>
              <a:ext cx="567" cy="199"/>
            </a:xfrm>
            <a:prstGeom prst="rightArrow">
              <a:avLst>
                <a:gd name="adj1" fmla="val 39231"/>
                <a:gd name="adj2" fmla="val 49255"/>
              </a:avLst>
            </a:prstGeom>
            <a:solidFill>
              <a:srgbClr val="00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ipe(left)">
                                      <p:cBhvr>
                                        <p:cTn id="7" dur="500"/>
                                        <p:tgtEl>
                                          <p:spTgt spid="28675"/>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8678"/>
                                        </p:tgtEl>
                                        <p:attrNameLst>
                                          <p:attrName>style.visibility</p:attrName>
                                        </p:attrNameLst>
                                      </p:cBhvr>
                                      <p:to>
                                        <p:strVal val="visible"/>
                                      </p:to>
                                    </p:set>
                                    <p:animEffect transition="in" filter="wipe(up)">
                                      <p:cBhvr>
                                        <p:cTn id="11" dur="500"/>
                                        <p:tgtEl>
                                          <p:spTgt spid="286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8684"/>
                                        </p:tgtEl>
                                        <p:attrNameLst>
                                          <p:attrName>style.visibility</p:attrName>
                                        </p:attrNameLst>
                                      </p:cBhvr>
                                      <p:to>
                                        <p:strVal val="visible"/>
                                      </p:to>
                                    </p:set>
                                    <p:animEffect transition="in" filter="wipe(up)">
                                      <p:cBhvr>
                                        <p:cTn id="16" dur="500"/>
                                        <p:tgtEl>
                                          <p:spTgt spid="286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8681"/>
                                        </p:tgtEl>
                                        <p:attrNameLst>
                                          <p:attrName>style.visibility</p:attrName>
                                        </p:attrNameLst>
                                      </p:cBhvr>
                                      <p:to>
                                        <p:strVal val="visible"/>
                                      </p:to>
                                    </p:set>
                                    <p:animEffect transition="in" filter="wipe(up)">
                                      <p:cBhvr>
                                        <p:cTn id="21" dur="500"/>
                                        <p:tgtEl>
                                          <p:spTgt spid="286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8687"/>
                                        </p:tgtEl>
                                        <p:attrNameLst>
                                          <p:attrName>style.visibility</p:attrName>
                                        </p:attrNameLst>
                                      </p:cBhvr>
                                      <p:to>
                                        <p:strVal val="visible"/>
                                      </p:to>
                                    </p:set>
                                    <p:animEffect transition="in" filter="wipe(up)">
                                      <p:cBhvr>
                                        <p:cTn id="26" dur="500"/>
                                        <p:tgtEl>
                                          <p:spTgt spid="28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ChangeArrowheads="1"/>
          </p:cNvSpPr>
          <p:nvPr/>
        </p:nvSpPr>
        <p:spPr bwMode="auto">
          <a:xfrm>
            <a:off x="28575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4963" name="Rectangle 1027"/>
          <p:cNvSpPr>
            <a:spLocks noGrp="1" noChangeArrowheads="1"/>
          </p:cNvSpPr>
          <p:nvPr>
            <p:ph type="title"/>
          </p:nvPr>
        </p:nvSpPr>
        <p:spPr/>
        <p:txBody>
          <a:bodyPr/>
          <a:lstStyle/>
          <a:p>
            <a:pPr algn="ctr"/>
            <a:r>
              <a:rPr lang="en-US" dirty="0" smtClean="0"/>
              <a:t>“Look at the camera!”</a:t>
            </a:r>
            <a:endParaRPr lang="en-US" dirty="0"/>
          </a:p>
        </p:txBody>
      </p:sp>
      <p:sp>
        <p:nvSpPr>
          <p:cNvPr id="424964" name="Rectangle 1028"/>
          <p:cNvSpPr>
            <a:spLocks noGrp="1" noChangeArrowheads="1"/>
          </p:cNvSpPr>
          <p:nvPr>
            <p:ph idx="1"/>
          </p:nvPr>
        </p:nvSpPr>
        <p:spPr>
          <a:xfrm>
            <a:off x="533400" y="1447800"/>
            <a:ext cx="3962400" cy="4953000"/>
          </a:xfrm>
        </p:spPr>
        <p:txBody>
          <a:bodyPr/>
          <a:lstStyle/>
          <a:p>
            <a:r>
              <a:rPr lang="en-US" sz="2800" dirty="0" smtClean="0"/>
              <a:t>A positive electrode is like a camera</a:t>
            </a:r>
          </a:p>
          <a:p>
            <a:r>
              <a:rPr lang="en-US" sz="2800" dirty="0" smtClean="0"/>
              <a:t>Energy travelling towards the camera = positive deflection</a:t>
            </a:r>
          </a:p>
          <a:p>
            <a:r>
              <a:rPr lang="en-US" sz="2800" dirty="0" smtClean="0"/>
              <a:t>Energy travelling away from the camera = negative deflection</a:t>
            </a:r>
            <a:endParaRPr lang="en-US" sz="2800" dirty="0"/>
          </a:p>
          <a:p>
            <a:endParaRPr lang="en-US" sz="2800" dirty="0"/>
          </a:p>
        </p:txBody>
      </p:sp>
      <p:pic>
        <p:nvPicPr>
          <p:cNvPr id="2" name="Picture 1" descr="DefiningLe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531584" cy="3675264"/>
          </a:xfrm>
          <a:prstGeom prst="rect">
            <a:avLst/>
          </a:prstGeom>
        </p:spPr>
      </p:pic>
    </p:spTree>
    <p:extLst>
      <p:ext uri="{BB962C8B-B14F-4D97-AF65-F5344CB8AC3E}">
        <p14:creationId xmlns:p14="http://schemas.microsoft.com/office/powerpoint/2010/main" val="28318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2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2387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571875"/>
            <a:ext cx="6096000" cy="26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11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algn="ctr"/>
            <a:r>
              <a:rPr lang="en-US"/>
              <a:t>Isoelectric Line</a:t>
            </a:r>
          </a:p>
        </p:txBody>
      </p:sp>
      <p:sp>
        <p:nvSpPr>
          <p:cNvPr id="660483" name="Rectangle 3"/>
          <p:cNvSpPr>
            <a:spLocks noGrp="1" noChangeArrowheads="1"/>
          </p:cNvSpPr>
          <p:nvPr>
            <p:ph idx="1"/>
          </p:nvPr>
        </p:nvSpPr>
        <p:spPr/>
        <p:txBody>
          <a:bodyPr/>
          <a:lstStyle/>
          <a:p>
            <a:pPr lvl="1"/>
            <a:r>
              <a:rPr lang="en-US" sz="2800" dirty="0" smtClean="0"/>
              <a:t>Straight </a:t>
            </a:r>
            <a:r>
              <a:rPr lang="en-US" sz="2800" dirty="0"/>
              <a:t>line</a:t>
            </a:r>
          </a:p>
          <a:p>
            <a:pPr lvl="1"/>
            <a:r>
              <a:rPr lang="en-US" sz="2800" dirty="0"/>
              <a:t>T</a:t>
            </a:r>
            <a:r>
              <a:rPr lang="en-US" sz="2800" dirty="0" smtClean="0"/>
              <a:t>he </a:t>
            </a:r>
            <a:r>
              <a:rPr lang="en-US" sz="2800" dirty="0"/>
              <a:t>line from which all other lines and waveforms are measured</a:t>
            </a:r>
          </a:p>
          <a:p>
            <a:pPr lvl="1"/>
            <a:r>
              <a:rPr lang="en-US" sz="2800" dirty="0"/>
              <a:t>W</a:t>
            </a:r>
            <a:r>
              <a:rPr lang="en-US" sz="2800" dirty="0" smtClean="0"/>
              <a:t>aveforms </a:t>
            </a:r>
            <a:r>
              <a:rPr lang="en-US" sz="2800" dirty="0"/>
              <a:t>above = positive</a:t>
            </a:r>
          </a:p>
          <a:p>
            <a:pPr lvl="1"/>
            <a:r>
              <a:rPr lang="en-US" sz="2800" dirty="0"/>
              <a:t>W</a:t>
            </a:r>
            <a:r>
              <a:rPr lang="en-US" sz="2800" dirty="0" smtClean="0"/>
              <a:t>aveforms </a:t>
            </a:r>
            <a:r>
              <a:rPr lang="en-US" sz="2800" dirty="0"/>
              <a:t>below = negative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0" name="Rectangle 1028"/>
          <p:cNvSpPr>
            <a:spLocks noGrp="1" noChangeArrowheads="1"/>
          </p:cNvSpPr>
          <p:nvPr>
            <p:ph type="title"/>
          </p:nvPr>
        </p:nvSpPr>
        <p:spPr/>
        <p:txBody>
          <a:bodyPr/>
          <a:lstStyle/>
          <a:p>
            <a:pPr algn="ctr"/>
            <a:r>
              <a:rPr lang="en-US"/>
              <a:t>Normal ECG Complex</a:t>
            </a:r>
          </a:p>
        </p:txBody>
      </p:sp>
      <p:sp>
        <p:nvSpPr>
          <p:cNvPr id="659461" name="Rectangle 1029"/>
          <p:cNvSpPr>
            <a:spLocks noGrp="1" noChangeArrowheads="1"/>
          </p:cNvSpPr>
          <p:nvPr>
            <p:ph idx="1"/>
          </p:nvPr>
        </p:nvSpPr>
        <p:spPr>
          <a:xfrm>
            <a:off x="196850" y="1143000"/>
            <a:ext cx="8566150" cy="1143000"/>
          </a:xfrm>
        </p:spPr>
        <p:txBody>
          <a:bodyPr/>
          <a:lstStyle/>
          <a:p>
            <a:pPr>
              <a:lnSpc>
                <a:spcPct val="90000"/>
              </a:lnSpc>
            </a:pPr>
            <a:r>
              <a:rPr lang="en-US" sz="2400" dirty="0"/>
              <a:t>A normal ECG complex consists of 5 or 6 successive waves designated by the letters P, Q, R, S, T and sometimes U</a:t>
            </a:r>
          </a:p>
        </p:txBody>
      </p:sp>
      <p:pic>
        <p:nvPicPr>
          <p:cNvPr id="659459" name="Picture 1027" descr="ekg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5535445"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algn="ctr"/>
            <a:r>
              <a:rPr lang="en-US"/>
              <a:t>The P Wave</a:t>
            </a:r>
          </a:p>
        </p:txBody>
      </p:sp>
      <p:sp>
        <p:nvSpPr>
          <p:cNvPr id="665603" name="Rectangle 3"/>
          <p:cNvSpPr>
            <a:spLocks noGrp="1" noChangeArrowheads="1"/>
          </p:cNvSpPr>
          <p:nvPr>
            <p:ph idx="1"/>
          </p:nvPr>
        </p:nvSpPr>
        <p:spPr>
          <a:xfrm>
            <a:off x="152400" y="1524000"/>
            <a:ext cx="4267200" cy="5016500"/>
          </a:xfrm>
        </p:spPr>
        <p:txBody>
          <a:bodyPr/>
          <a:lstStyle/>
          <a:p>
            <a:pPr>
              <a:lnSpc>
                <a:spcPct val="90000"/>
              </a:lnSpc>
            </a:pPr>
            <a:r>
              <a:rPr lang="en-US" sz="2400" dirty="0"/>
              <a:t>Electrical depolarization of the right and left atria</a:t>
            </a:r>
          </a:p>
          <a:p>
            <a:pPr>
              <a:lnSpc>
                <a:spcPct val="90000"/>
              </a:lnSpc>
            </a:pPr>
            <a:r>
              <a:rPr lang="en-US" sz="2400" dirty="0"/>
              <a:t>Rounded and smooth</a:t>
            </a:r>
          </a:p>
          <a:p>
            <a:pPr>
              <a:lnSpc>
                <a:spcPct val="90000"/>
              </a:lnSpc>
            </a:pPr>
            <a:r>
              <a:rPr lang="en-US" sz="2400" dirty="0"/>
              <a:t>0.5-2.5mm in amplitude</a:t>
            </a:r>
          </a:p>
          <a:p>
            <a:pPr>
              <a:lnSpc>
                <a:spcPct val="90000"/>
              </a:lnSpc>
            </a:pPr>
            <a:r>
              <a:rPr lang="en-US" sz="2400" dirty="0"/>
              <a:t>Less than or equal to  0.11 seconds</a:t>
            </a:r>
          </a:p>
          <a:p>
            <a:pPr>
              <a:lnSpc>
                <a:spcPct val="90000"/>
              </a:lnSpc>
            </a:pPr>
            <a:r>
              <a:rPr lang="en-US" sz="2400" dirty="0"/>
              <a:t>There should be one P wave for every </a:t>
            </a:r>
            <a:r>
              <a:rPr lang="en-US" sz="2400" dirty="0" smtClean="0"/>
              <a:t>QRS</a:t>
            </a:r>
          </a:p>
          <a:p>
            <a:pPr>
              <a:lnSpc>
                <a:spcPct val="90000"/>
              </a:lnSpc>
            </a:pPr>
            <a:r>
              <a:rPr lang="en-US" sz="2400" dirty="0" smtClean="0"/>
              <a:t>Normally </a:t>
            </a:r>
            <a:r>
              <a:rPr lang="en-US" sz="2400" dirty="0"/>
              <a:t>upright in lead II</a:t>
            </a:r>
            <a:r>
              <a:rPr lang="en-US" sz="2400" dirty="0" smtClean="0"/>
              <a:t>, </a:t>
            </a:r>
            <a:r>
              <a:rPr lang="en-US" sz="2400" b="1" dirty="0" smtClean="0"/>
              <a:t>positive </a:t>
            </a:r>
            <a:r>
              <a:rPr lang="en-US" sz="2400" b="1" dirty="0"/>
              <a:t>deflection</a:t>
            </a:r>
          </a:p>
          <a:p>
            <a:pPr>
              <a:lnSpc>
                <a:spcPct val="90000"/>
              </a:lnSpc>
              <a:buFontTx/>
              <a:buNone/>
            </a:pPr>
            <a:endParaRPr lang="en-US" sz="2400" dirty="0"/>
          </a:p>
        </p:txBody>
      </p:sp>
      <p:pic>
        <p:nvPicPr>
          <p:cNvPr id="665629" name="Picture 29"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19200"/>
            <a:ext cx="474432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pPr algn="ctr"/>
            <a:r>
              <a:rPr lang="en-US" dirty="0"/>
              <a:t>PR Interval</a:t>
            </a:r>
          </a:p>
        </p:txBody>
      </p:sp>
      <p:sp>
        <p:nvSpPr>
          <p:cNvPr id="668675" name="Rectangle 3"/>
          <p:cNvSpPr>
            <a:spLocks noGrp="1" noChangeArrowheads="1"/>
          </p:cNvSpPr>
          <p:nvPr>
            <p:ph idx="1"/>
          </p:nvPr>
        </p:nvSpPr>
        <p:spPr>
          <a:xfrm>
            <a:off x="152400" y="1143000"/>
            <a:ext cx="4800600" cy="4989513"/>
          </a:xfrm>
        </p:spPr>
        <p:txBody>
          <a:bodyPr/>
          <a:lstStyle/>
          <a:p>
            <a:r>
              <a:rPr lang="en-US" sz="2400" dirty="0"/>
              <a:t>Measured from the onset of the P wave and ends at the onset of the QRS complex</a:t>
            </a:r>
          </a:p>
          <a:p>
            <a:r>
              <a:rPr lang="en-US" sz="2400" dirty="0"/>
              <a:t>Sum of the P wave plus PR segment</a:t>
            </a:r>
          </a:p>
          <a:p>
            <a:r>
              <a:rPr lang="en-US" sz="2400" dirty="0"/>
              <a:t>Represents the time taken for the impulse to travel from the SA node to the AV node and then to the ventricles</a:t>
            </a:r>
          </a:p>
          <a:p>
            <a:r>
              <a:rPr lang="en-US" sz="2400" dirty="0"/>
              <a:t>Normal duration is 0.12-0.20 seconds </a:t>
            </a:r>
            <a:endParaRPr lang="en-US" sz="2400" dirty="0" smtClean="0"/>
          </a:p>
          <a:p>
            <a:pPr marL="279400" lvl="1" indent="0">
              <a:buNone/>
            </a:pPr>
            <a:r>
              <a:rPr lang="en-US" sz="2400" b="1" dirty="0" smtClean="0"/>
              <a:t>(</a:t>
            </a:r>
            <a:r>
              <a:rPr lang="en-US" sz="2400" b="1" dirty="0"/>
              <a:t>3-5 boxes)</a:t>
            </a:r>
          </a:p>
        </p:txBody>
      </p:sp>
      <p:pic>
        <p:nvPicPr>
          <p:cNvPr id="668704" name="Picture 3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24000"/>
            <a:ext cx="4297680" cy="4224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pPr algn="ctr"/>
            <a:r>
              <a:rPr lang="en-US" dirty="0"/>
              <a:t>QRS Complex</a:t>
            </a:r>
          </a:p>
        </p:txBody>
      </p:sp>
      <p:sp>
        <p:nvSpPr>
          <p:cNvPr id="669699" name="Rectangle 3"/>
          <p:cNvSpPr>
            <a:spLocks noGrp="1" noChangeArrowheads="1"/>
          </p:cNvSpPr>
          <p:nvPr>
            <p:ph idx="1"/>
          </p:nvPr>
        </p:nvSpPr>
        <p:spPr/>
        <p:txBody>
          <a:bodyPr/>
          <a:lstStyle/>
          <a:p>
            <a:r>
              <a:rPr lang="en-US" sz="1800" dirty="0"/>
              <a:t>Produced by ventricular depolarization</a:t>
            </a:r>
          </a:p>
          <a:p>
            <a:r>
              <a:rPr lang="en-US" sz="1800" dirty="0"/>
              <a:t>QRS is a complex measured from the point where the Q wave begins to deviate from the baseline to where the S wave levels off</a:t>
            </a:r>
          </a:p>
          <a:p>
            <a:r>
              <a:rPr lang="en-US" sz="1800" dirty="0"/>
              <a:t>Q wave</a:t>
            </a:r>
          </a:p>
          <a:p>
            <a:pPr lvl="1"/>
            <a:r>
              <a:rPr lang="en-US" sz="1800" dirty="0"/>
              <a:t>Depolarization of the </a:t>
            </a:r>
            <a:r>
              <a:rPr lang="en-US" sz="1800" dirty="0" err="1"/>
              <a:t>interventricular</a:t>
            </a:r>
            <a:r>
              <a:rPr lang="en-US" sz="1800" dirty="0"/>
              <a:t> septum</a:t>
            </a:r>
          </a:p>
          <a:p>
            <a:r>
              <a:rPr lang="en-US" sz="1800" dirty="0"/>
              <a:t>R  and  S waves</a:t>
            </a:r>
          </a:p>
          <a:p>
            <a:pPr lvl="1"/>
            <a:r>
              <a:rPr lang="en-US" sz="1800" dirty="0"/>
              <a:t>Depolarization of the right and left ventricles</a:t>
            </a:r>
          </a:p>
          <a:p>
            <a:r>
              <a:rPr lang="en-US" sz="1800" dirty="0"/>
              <a:t>Atrial repolarization occurs during this time but is overshadowed on ECG by QRS</a:t>
            </a:r>
          </a:p>
          <a:p>
            <a:r>
              <a:rPr lang="en-US" sz="1800" dirty="0"/>
              <a:t>Narrow, tri-pointed, may also be notched</a:t>
            </a:r>
          </a:p>
          <a:p>
            <a:r>
              <a:rPr lang="en-US" sz="1800" u="sng" dirty="0"/>
              <a:t>&lt;</a:t>
            </a:r>
            <a:r>
              <a:rPr lang="en-US" sz="1800" dirty="0"/>
              <a:t>0.12 seconds in length positive in lead II</a:t>
            </a:r>
          </a:p>
          <a:p>
            <a:pPr>
              <a:buFontTx/>
              <a:buNone/>
            </a:pPr>
            <a:endParaRPr lang="en-US" sz="1800" dirty="0"/>
          </a:p>
        </p:txBody>
      </p:sp>
      <p:pic>
        <p:nvPicPr>
          <p:cNvPr id="669703" name="Picture 7" descr="stseg"/>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248400" y="4267200"/>
            <a:ext cx="2438400" cy="1928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3074"/>
          <p:cNvSpPr>
            <a:spLocks noGrp="1" noChangeArrowheads="1"/>
          </p:cNvSpPr>
          <p:nvPr>
            <p:ph type="title"/>
          </p:nvPr>
        </p:nvSpPr>
        <p:spPr/>
        <p:txBody>
          <a:bodyPr/>
          <a:lstStyle/>
          <a:p>
            <a:pPr algn="ctr"/>
            <a:r>
              <a:rPr lang="en-US" sz="4800" dirty="0"/>
              <a:t>ECG Monitoring</a:t>
            </a:r>
          </a:p>
        </p:txBody>
      </p:sp>
      <p:sp>
        <p:nvSpPr>
          <p:cNvPr id="408579" name="Rectangle 3075"/>
          <p:cNvSpPr>
            <a:spLocks noGrp="1" noChangeArrowheads="1"/>
          </p:cNvSpPr>
          <p:nvPr>
            <p:ph idx="1"/>
          </p:nvPr>
        </p:nvSpPr>
        <p:spPr>
          <a:xfrm>
            <a:off x="381000" y="1524000"/>
            <a:ext cx="7772400" cy="4419600"/>
          </a:xfrm>
        </p:spPr>
        <p:txBody>
          <a:bodyPr/>
          <a:lstStyle/>
          <a:p>
            <a:r>
              <a:rPr lang="en-GB" dirty="0">
                <a:cs typeface="Arial" pitchFamily="34" charset="0"/>
              </a:rPr>
              <a:t>This learning session has been designed </a:t>
            </a:r>
            <a:r>
              <a:rPr lang="en-GB" dirty="0" smtClean="0">
                <a:cs typeface="Arial" pitchFamily="34" charset="0"/>
              </a:rPr>
              <a:t>to help you:</a:t>
            </a:r>
            <a:endParaRPr lang="en-GB" dirty="0">
              <a:cs typeface="Arial" pitchFamily="34" charset="0"/>
            </a:endParaRPr>
          </a:p>
          <a:p>
            <a:pPr lvl="1"/>
            <a:r>
              <a:rPr lang="en-US" dirty="0" smtClean="0">
                <a:cs typeface="Times New Roman" pitchFamily="18" charset="0"/>
              </a:rPr>
              <a:t>Gain an understanding of cardiac anatomy and physiologic principles and how these will impact medications and interventions used in the ED</a:t>
            </a:r>
          </a:p>
          <a:p>
            <a:pPr lvl="1"/>
            <a:r>
              <a:rPr lang="en-US" dirty="0" smtClean="0">
                <a:cs typeface="Times New Roman" pitchFamily="18" charset="0"/>
              </a:rPr>
              <a:t>Analyze rhythm strips and 12 lead ECGs in an organized manner</a:t>
            </a:r>
          </a:p>
          <a:p>
            <a:pPr lvl="1"/>
            <a:r>
              <a:rPr lang="en-US" dirty="0" smtClean="0">
                <a:cs typeface="Times New Roman" pitchFamily="18" charset="0"/>
              </a:rPr>
              <a:t>Recognize </a:t>
            </a:r>
            <a:r>
              <a:rPr lang="en-US" dirty="0">
                <a:cs typeface="Times New Roman" pitchFamily="18" charset="0"/>
              </a:rPr>
              <a:t>basic arrhythmias and anticipate interventions/advocate for our patient</a:t>
            </a:r>
            <a:endParaRPr lang="en-US" dirty="0" smtClean="0">
              <a:cs typeface="Times New Roman" pitchFamily="18" charset="0"/>
            </a:endParaRPr>
          </a:p>
          <a:p>
            <a:pPr lvl="1"/>
            <a:r>
              <a:rPr lang="en-US" dirty="0" smtClean="0">
                <a:cs typeface="Times New Roman" pitchFamily="18" charset="0"/>
              </a:rPr>
              <a:t>Recognize ST segment changes on an ECG and anticipate interventions/advocate for our patient</a:t>
            </a:r>
          </a:p>
          <a:p>
            <a:pPr lvl="1"/>
            <a:endParaRPr lang="en-US" dirty="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pPr algn="ctr"/>
            <a:r>
              <a:rPr lang="en-US"/>
              <a:t>ST Segment</a:t>
            </a:r>
          </a:p>
        </p:txBody>
      </p:sp>
      <p:sp>
        <p:nvSpPr>
          <p:cNvPr id="670723" name="Rectangle 3"/>
          <p:cNvSpPr>
            <a:spLocks noGrp="1" noChangeArrowheads="1"/>
          </p:cNvSpPr>
          <p:nvPr>
            <p:ph idx="1"/>
          </p:nvPr>
        </p:nvSpPr>
        <p:spPr>
          <a:xfrm>
            <a:off x="152400" y="1295400"/>
            <a:ext cx="4724400" cy="4837113"/>
          </a:xfrm>
        </p:spPr>
        <p:txBody>
          <a:bodyPr/>
          <a:lstStyle/>
          <a:p>
            <a:pPr>
              <a:lnSpc>
                <a:spcPct val="90000"/>
              </a:lnSpc>
            </a:pPr>
            <a:r>
              <a:rPr lang="en-US" sz="2400" dirty="0"/>
              <a:t>Represents the end of ventricular depolarization and the beginning of </a:t>
            </a:r>
            <a:r>
              <a:rPr lang="en-US" sz="2400" dirty="0" smtClean="0"/>
              <a:t>repolarization</a:t>
            </a:r>
            <a:endParaRPr lang="en-US" sz="2400" dirty="0"/>
          </a:p>
          <a:p>
            <a:pPr>
              <a:lnSpc>
                <a:spcPct val="90000"/>
              </a:lnSpc>
            </a:pPr>
            <a:r>
              <a:rPr lang="en-US" sz="2400" dirty="0"/>
              <a:t>Begins at the end of QRS segment and ends at onset of the T wave</a:t>
            </a:r>
          </a:p>
          <a:p>
            <a:pPr>
              <a:lnSpc>
                <a:spcPct val="90000"/>
              </a:lnSpc>
            </a:pPr>
            <a:r>
              <a:rPr lang="en-US" sz="2400" dirty="0"/>
              <a:t>Should fall on the isoelectric line</a:t>
            </a:r>
          </a:p>
          <a:p>
            <a:pPr>
              <a:lnSpc>
                <a:spcPct val="90000"/>
              </a:lnSpc>
            </a:pPr>
            <a:r>
              <a:rPr lang="en-US" sz="2400" dirty="0"/>
              <a:t>1mm </a:t>
            </a:r>
            <a:r>
              <a:rPr lang="en-US" sz="2400" dirty="0">
                <a:sym typeface="Wingdings" pitchFamily="2" charset="2"/>
              </a:rPr>
              <a:t>  compared to PR segment is WNL</a:t>
            </a:r>
          </a:p>
          <a:p>
            <a:pPr>
              <a:lnSpc>
                <a:spcPct val="90000"/>
              </a:lnSpc>
            </a:pPr>
            <a:endParaRPr lang="en-US" dirty="0">
              <a:sym typeface="Wingdings" pitchFamily="2" charset="2"/>
            </a:endParaRPr>
          </a:p>
          <a:p>
            <a:pPr>
              <a:lnSpc>
                <a:spcPct val="90000"/>
              </a:lnSpc>
            </a:pPr>
            <a:endParaRPr lang="en-US" dirty="0"/>
          </a:p>
        </p:txBody>
      </p:sp>
      <p:pic>
        <p:nvPicPr>
          <p:cNvPr id="732162" name="Picture 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711" y="1905000"/>
            <a:ext cx="4114800" cy="40446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algn="ctr"/>
            <a:r>
              <a:rPr lang="en-US" dirty="0"/>
              <a:t>T Wave</a:t>
            </a:r>
          </a:p>
        </p:txBody>
      </p:sp>
      <p:sp>
        <p:nvSpPr>
          <p:cNvPr id="672771" name="Rectangle 3"/>
          <p:cNvSpPr>
            <a:spLocks noGrp="1" noChangeArrowheads="1"/>
          </p:cNvSpPr>
          <p:nvPr>
            <p:ph idx="1"/>
          </p:nvPr>
        </p:nvSpPr>
        <p:spPr>
          <a:xfrm>
            <a:off x="152400" y="1143000"/>
            <a:ext cx="5029200" cy="4989513"/>
          </a:xfrm>
        </p:spPr>
        <p:txBody>
          <a:bodyPr/>
          <a:lstStyle/>
          <a:p>
            <a:r>
              <a:rPr lang="en-US" sz="2400" dirty="0"/>
              <a:t>Represents the latter phase of ventricular repolarization</a:t>
            </a:r>
          </a:p>
          <a:p>
            <a:r>
              <a:rPr lang="en-US" sz="2400" dirty="0"/>
              <a:t>Somewhat asymmetrical</a:t>
            </a:r>
          </a:p>
          <a:p>
            <a:pPr lvl="1"/>
            <a:r>
              <a:rPr lang="en-US" sz="2000" dirty="0"/>
              <a:t>Usually upright and rounded</a:t>
            </a:r>
          </a:p>
          <a:p>
            <a:r>
              <a:rPr lang="en-US" sz="2400" dirty="0"/>
              <a:t>Positive in lead 2 with an amplitude no &gt; 5mm</a:t>
            </a:r>
          </a:p>
          <a:p>
            <a:endParaRPr lang="en-US" sz="2400" dirty="0"/>
          </a:p>
          <a:p>
            <a:r>
              <a:rPr lang="en-US" sz="2400" dirty="0"/>
              <a:t>Abnormal</a:t>
            </a:r>
          </a:p>
          <a:p>
            <a:pPr lvl="1"/>
            <a:r>
              <a:rPr lang="en-US" sz="2000" dirty="0"/>
              <a:t>Inverted </a:t>
            </a:r>
            <a:r>
              <a:rPr lang="en-US" sz="2000" dirty="0">
                <a:sym typeface="Wingdings" pitchFamily="2" charset="2"/>
              </a:rPr>
              <a:t>myocardial ischemia</a:t>
            </a:r>
          </a:p>
          <a:p>
            <a:pPr lvl="1"/>
            <a:r>
              <a:rPr lang="en-US" sz="2000" dirty="0">
                <a:sym typeface="Wingdings" pitchFamily="2" charset="2"/>
              </a:rPr>
              <a:t>Tall/Peaked  hyperkalemia</a:t>
            </a:r>
          </a:p>
          <a:p>
            <a:pPr lvl="1"/>
            <a:r>
              <a:rPr lang="en-US" sz="2000" dirty="0">
                <a:sym typeface="Wingdings" pitchFamily="2" charset="2"/>
              </a:rPr>
              <a:t>Flat  hypokalemia, digitalis</a:t>
            </a:r>
          </a:p>
        </p:txBody>
      </p:sp>
      <p:pic>
        <p:nvPicPr>
          <p:cNvPr id="733186" name="Picture 2"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782" y="1828800"/>
            <a:ext cx="4206240" cy="4134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pPr algn="ctr"/>
            <a:r>
              <a:rPr lang="en-US" dirty="0"/>
              <a:t>QT Interval</a:t>
            </a:r>
          </a:p>
        </p:txBody>
      </p:sp>
      <p:sp>
        <p:nvSpPr>
          <p:cNvPr id="674819" name="Rectangle 3"/>
          <p:cNvSpPr>
            <a:spLocks noGrp="1" noChangeArrowheads="1"/>
          </p:cNvSpPr>
          <p:nvPr>
            <p:ph idx="1"/>
          </p:nvPr>
        </p:nvSpPr>
        <p:spPr>
          <a:xfrm>
            <a:off x="29308" y="1219200"/>
            <a:ext cx="4923692" cy="4864100"/>
          </a:xfrm>
        </p:spPr>
        <p:txBody>
          <a:bodyPr/>
          <a:lstStyle/>
          <a:p>
            <a:r>
              <a:rPr lang="en-US" sz="2000" dirty="0"/>
              <a:t>Represents the time between the onset of ventricular depolarization and the end of repolarization</a:t>
            </a:r>
          </a:p>
          <a:p>
            <a:r>
              <a:rPr lang="en-US" sz="2000" dirty="0"/>
              <a:t>Measured from the beginning of QRS complex to end of T wave</a:t>
            </a:r>
          </a:p>
          <a:p>
            <a:r>
              <a:rPr lang="en-US" sz="2000" dirty="0"/>
              <a:t>Varies with age, gender and HR</a:t>
            </a:r>
          </a:p>
          <a:p>
            <a:r>
              <a:rPr lang="en-US" sz="2000" dirty="0"/>
              <a:t>Prolonged QT puts the ventricles at risk for </a:t>
            </a:r>
            <a:r>
              <a:rPr lang="en-US" sz="2000" dirty="0" smtClean="0"/>
              <a:t>life threatening </a:t>
            </a:r>
            <a:r>
              <a:rPr lang="en-US" sz="2000" dirty="0"/>
              <a:t>dysrhythmias because it lengthens the relative refractory </a:t>
            </a:r>
            <a:r>
              <a:rPr lang="en-US" sz="2000" dirty="0" smtClean="0"/>
              <a:t>period</a:t>
            </a:r>
          </a:p>
          <a:p>
            <a:r>
              <a:rPr lang="en-US" sz="2000" dirty="0" smtClean="0"/>
              <a:t>Causes </a:t>
            </a:r>
            <a:r>
              <a:rPr lang="en-US" sz="2000" dirty="0"/>
              <a:t>include:</a:t>
            </a:r>
          </a:p>
          <a:p>
            <a:pPr lvl="2"/>
            <a:r>
              <a:rPr lang="en-US" sz="1800" dirty="0"/>
              <a:t>Electrolyte imbalances, </a:t>
            </a:r>
            <a:r>
              <a:rPr lang="en-US" sz="1800" dirty="0" err="1"/>
              <a:t>antidysrhythmic</a:t>
            </a:r>
            <a:r>
              <a:rPr lang="en-US" sz="1800" dirty="0"/>
              <a:t> drugs, antidepressants, </a:t>
            </a:r>
            <a:r>
              <a:rPr lang="en-US" sz="1800" dirty="0" smtClean="0"/>
              <a:t>hypothermia</a:t>
            </a:r>
          </a:p>
          <a:p>
            <a:pPr lvl="2"/>
            <a:r>
              <a:rPr lang="en-US" sz="1800" i="1" dirty="0" smtClean="0"/>
              <a:t>Haldol, </a:t>
            </a:r>
            <a:r>
              <a:rPr lang="en-US" sz="1800" i="1" dirty="0" err="1" smtClean="0"/>
              <a:t>seroquel</a:t>
            </a:r>
            <a:r>
              <a:rPr lang="en-US" sz="1800" i="1" dirty="0" smtClean="0"/>
              <a:t>, </a:t>
            </a:r>
            <a:r>
              <a:rPr lang="en-US" sz="1800" i="1" dirty="0" err="1" smtClean="0"/>
              <a:t>abx</a:t>
            </a:r>
            <a:endParaRPr lang="en-US" sz="1800" i="1" dirty="0"/>
          </a:p>
        </p:txBody>
      </p:sp>
      <p:pic>
        <p:nvPicPr>
          <p:cNvPr id="674850" name="Picture 34" descr="http://t3.gstatic.com/images?q=tbn:ANd9GcTGJ9POBut9tq2VMPQPalknzG4Rhm-XKtWEFEr1sYBEkb11FrMY0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19200"/>
            <a:ext cx="40386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pPr algn="ctr"/>
            <a:r>
              <a:rPr lang="en-US" dirty="0"/>
              <a:t>U Wave</a:t>
            </a:r>
          </a:p>
        </p:txBody>
      </p:sp>
      <p:sp>
        <p:nvSpPr>
          <p:cNvPr id="676867" name="Rectangle 3"/>
          <p:cNvSpPr>
            <a:spLocks noGrp="1" noChangeArrowheads="1"/>
          </p:cNvSpPr>
          <p:nvPr>
            <p:ph idx="1"/>
          </p:nvPr>
        </p:nvSpPr>
        <p:spPr>
          <a:xfrm>
            <a:off x="0" y="1360964"/>
            <a:ext cx="5105400" cy="5141912"/>
          </a:xfrm>
        </p:spPr>
        <p:txBody>
          <a:bodyPr/>
          <a:lstStyle/>
          <a:p>
            <a:r>
              <a:rPr lang="en-US" sz="2000" dirty="0"/>
              <a:t>Thought to be part of the ventricular repolarization process</a:t>
            </a:r>
          </a:p>
          <a:p>
            <a:r>
              <a:rPr lang="en-US" sz="2000" dirty="0"/>
              <a:t>If seen, is a small positive deflection that may follow T wave</a:t>
            </a:r>
          </a:p>
          <a:p>
            <a:r>
              <a:rPr lang="en-US" sz="2000" dirty="0"/>
              <a:t>Rounded in shape, &lt;2mm in amplitude</a:t>
            </a:r>
          </a:p>
          <a:p>
            <a:r>
              <a:rPr lang="en-US" sz="2000" dirty="0"/>
              <a:t>Larger at slow rates and smaller at fast rates</a:t>
            </a:r>
          </a:p>
          <a:p>
            <a:r>
              <a:rPr lang="en-US" sz="2000" dirty="0"/>
              <a:t>Tall U waves (&gt;2mm) may reflect effects of digoxin, quinidine, </a:t>
            </a:r>
            <a:r>
              <a:rPr lang="en-US" sz="2000" dirty="0" err="1"/>
              <a:t>hypomagnesemia</a:t>
            </a:r>
            <a:r>
              <a:rPr lang="en-US" sz="2000" dirty="0"/>
              <a:t>, hypokalemia, LVH, exercise, CVA</a:t>
            </a:r>
          </a:p>
          <a:p>
            <a:r>
              <a:rPr lang="en-US" sz="2000" dirty="0"/>
              <a:t>A prominent U wave is indicative of delayed ventricular repolarization</a:t>
            </a:r>
            <a:r>
              <a:rPr lang="en-US" sz="2400" dirty="0"/>
              <a:t> </a:t>
            </a:r>
          </a:p>
        </p:txBody>
      </p:sp>
      <p:pic>
        <p:nvPicPr>
          <p:cNvPr id="676899" name="Picture 35" descr="http://www.familion.com/familion/images/index_clip_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600200"/>
            <a:ext cx="3886200" cy="466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lgn="ctr"/>
            <a:r>
              <a:rPr lang="en-US"/>
              <a:t>Leads</a:t>
            </a:r>
          </a:p>
        </p:txBody>
      </p:sp>
      <p:sp>
        <p:nvSpPr>
          <p:cNvPr id="73731" name="Rectangle 3"/>
          <p:cNvSpPr>
            <a:spLocks noGrp="1" noChangeArrowheads="1"/>
          </p:cNvSpPr>
          <p:nvPr>
            <p:ph idx="1"/>
          </p:nvPr>
        </p:nvSpPr>
        <p:spPr/>
        <p:txBody>
          <a:bodyPr/>
          <a:lstStyle/>
          <a:p>
            <a:r>
              <a:rPr lang="en-US" dirty="0" smtClean="0"/>
              <a:t>Why do we most often use Lead II?</a:t>
            </a:r>
          </a:p>
          <a:p>
            <a:endParaRPr lang="en-US" dirty="0"/>
          </a:p>
          <a:p>
            <a:r>
              <a:rPr lang="en-US" dirty="0" smtClean="0"/>
              <a:t>What is the difference between limb leads and precordial leads?</a:t>
            </a:r>
          </a:p>
          <a:p>
            <a:endParaRPr lang="en-US" dirty="0"/>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ctrTitle"/>
          </p:nvPr>
        </p:nvSpPr>
        <p:spPr>
          <a:xfrm>
            <a:off x="4191000" y="3429000"/>
            <a:ext cx="4648200" cy="2662237"/>
          </a:xfrm>
        </p:spPr>
        <p:txBody>
          <a:bodyPr/>
          <a:lstStyle/>
          <a:p>
            <a:pPr algn="ctr"/>
            <a:r>
              <a:rPr lang="en-US" sz="3600" dirty="0"/>
              <a:t>Analyzing </a:t>
            </a:r>
            <a:r>
              <a:rPr lang="en-US" sz="3600" dirty="0" smtClean="0"/>
              <a:t>a </a:t>
            </a:r>
            <a:br>
              <a:rPr lang="en-US" sz="3600" dirty="0" smtClean="0"/>
            </a:br>
            <a:r>
              <a:rPr lang="en-US" sz="3600" dirty="0" smtClean="0"/>
              <a:t>Rhythm </a:t>
            </a:r>
            <a:r>
              <a:rPr lang="en-US" sz="3600" dirty="0"/>
              <a:t>Strip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ECG Paper</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2774506"/>
              </p:ext>
            </p:extLst>
          </p:nvPr>
        </p:nvGraphicFramePr>
        <p:xfrm>
          <a:off x="381000" y="2819400"/>
          <a:ext cx="7955280" cy="3672187"/>
        </p:xfrm>
        <a:graphic>
          <a:graphicData uri="http://schemas.openxmlformats.org/presentationml/2006/ole">
            <mc:AlternateContent xmlns:mc="http://schemas.openxmlformats.org/markup-compatibility/2006">
              <mc:Choice xmlns:v="urn:schemas-microsoft-com:vml" Requires="v">
                <p:oleObj spid="_x0000_s1066" name="Document" r:id="rId4" imgW="3721100" imgH="1717040" progId="Word.Document.8">
                  <p:embed/>
                </p:oleObj>
              </mc:Choice>
              <mc:Fallback>
                <p:oleObj name="Document" r:id="rId4" imgW="3721100" imgH="171704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819400"/>
                        <a:ext cx="7955280" cy="36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0" y="1143000"/>
            <a:ext cx="4572000" cy="1077218"/>
          </a:xfrm>
          <a:prstGeom prst="rect">
            <a:avLst/>
          </a:prstGeom>
        </p:spPr>
        <p:txBody>
          <a:bodyPr>
            <a:spAutoFit/>
          </a:bodyPr>
          <a:lstStyle/>
          <a:p>
            <a:r>
              <a:rPr lang="en-US" dirty="0"/>
              <a:t>15 large square = 3 seconds  (0.20sec x15)</a:t>
            </a:r>
          </a:p>
        </p:txBody>
      </p:sp>
      <p:sp>
        <p:nvSpPr>
          <p:cNvPr id="6" name="Rectangle 5"/>
          <p:cNvSpPr/>
          <p:nvPr/>
        </p:nvSpPr>
        <p:spPr>
          <a:xfrm>
            <a:off x="4572000" y="1154723"/>
            <a:ext cx="4572000" cy="1175706"/>
          </a:xfrm>
          <a:prstGeom prst="rect">
            <a:avLst/>
          </a:prstGeom>
        </p:spPr>
        <p:txBody>
          <a:bodyPr>
            <a:spAutoFit/>
          </a:bodyPr>
          <a:lstStyle/>
          <a:p>
            <a:r>
              <a:rPr lang="en-US" dirty="0"/>
              <a:t>3 second markers </a:t>
            </a:r>
          </a:p>
          <a:p>
            <a:pPr>
              <a:buNone/>
            </a:pPr>
            <a:r>
              <a:rPr lang="en-US" dirty="0" smtClean="0"/>
              <a:t>     on </a:t>
            </a:r>
            <a:r>
              <a:rPr lang="en-US" dirty="0"/>
              <a:t>ECG paper</a:t>
            </a:r>
          </a:p>
        </p:txBody>
      </p:sp>
    </p:spTree>
    <p:extLst>
      <p:ext uri="{BB962C8B-B14F-4D97-AF65-F5344CB8AC3E}">
        <p14:creationId xmlns:p14="http://schemas.microsoft.com/office/powerpoint/2010/main" val="1691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lgn="ctr"/>
            <a:r>
              <a:rPr lang="en-US" dirty="0"/>
              <a:t>The ECG Paper</a:t>
            </a:r>
          </a:p>
        </p:txBody>
      </p:sp>
      <p:sp>
        <p:nvSpPr>
          <p:cNvPr id="429059" name="Rectangle 3"/>
          <p:cNvSpPr>
            <a:spLocks noGrp="1" noChangeArrowheads="1"/>
          </p:cNvSpPr>
          <p:nvPr>
            <p:ph idx="1"/>
          </p:nvPr>
        </p:nvSpPr>
        <p:spPr/>
        <p:txBody>
          <a:bodyPr/>
          <a:lstStyle/>
          <a:p>
            <a:pPr>
              <a:lnSpc>
                <a:spcPct val="90000"/>
              </a:lnSpc>
            </a:pPr>
            <a:r>
              <a:rPr lang="en-US" sz="2000" dirty="0"/>
              <a:t>5 small squares between the heavier black lines</a:t>
            </a:r>
          </a:p>
          <a:p>
            <a:pPr lvl="1">
              <a:lnSpc>
                <a:spcPct val="90000"/>
              </a:lnSpc>
              <a:buFont typeface="Wingdings" pitchFamily="2" charset="2"/>
              <a:buChar char="Ø"/>
            </a:pPr>
            <a:r>
              <a:rPr lang="en-US" dirty="0"/>
              <a:t>each small square= 0.04 seconds or </a:t>
            </a:r>
            <a:r>
              <a:rPr lang="en-US" dirty="0" smtClean="0"/>
              <a:t>1mm</a:t>
            </a:r>
            <a:endParaRPr lang="en-US" sz="2100" dirty="0"/>
          </a:p>
          <a:p>
            <a:pPr>
              <a:lnSpc>
                <a:spcPct val="90000"/>
              </a:lnSpc>
            </a:pPr>
            <a:r>
              <a:rPr lang="en-US" sz="2000" dirty="0"/>
              <a:t>25 small squares in each large square</a:t>
            </a:r>
          </a:p>
          <a:p>
            <a:pPr lvl="1">
              <a:lnSpc>
                <a:spcPct val="90000"/>
              </a:lnSpc>
              <a:buFont typeface="Wingdings" pitchFamily="2" charset="2"/>
              <a:buChar char="Ø"/>
            </a:pPr>
            <a:r>
              <a:rPr lang="en-US" sz="1800" dirty="0"/>
              <a:t>each large square= 0.20seconds (0.04x5) or 5mm</a:t>
            </a:r>
          </a:p>
          <a:p>
            <a:pPr>
              <a:lnSpc>
                <a:spcPct val="90000"/>
              </a:lnSpc>
            </a:pPr>
            <a:endParaRPr lang="en-US" sz="2000" dirty="0"/>
          </a:p>
          <a:p>
            <a:pPr>
              <a:lnSpc>
                <a:spcPct val="90000"/>
              </a:lnSpc>
            </a:pPr>
            <a:endParaRPr lang="en-US" sz="2000" dirty="0"/>
          </a:p>
          <a:p>
            <a:pPr marL="0" indent="0">
              <a:lnSpc>
                <a:spcPct val="90000"/>
              </a:lnSpc>
              <a:buNone/>
            </a:pPr>
            <a:endParaRPr lang="en-US" sz="2000" dirty="0"/>
          </a:p>
          <a:p>
            <a:pPr>
              <a:lnSpc>
                <a:spcPct val="90000"/>
              </a:lnSpc>
            </a:pPr>
            <a:endParaRPr lang="en-US" sz="2000" dirty="0"/>
          </a:p>
        </p:txBody>
      </p:sp>
      <p:pic>
        <p:nvPicPr>
          <p:cNvPr id="429061" name="Picture 5" descr="auto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0"/>
            <a:ext cx="6787205"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06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algn="ctr"/>
            <a:r>
              <a:rPr lang="en-US"/>
              <a:t>Analyzing a Rhythm Strip</a:t>
            </a:r>
          </a:p>
        </p:txBody>
      </p:sp>
      <p:sp>
        <p:nvSpPr>
          <p:cNvPr id="643075" name="Rectangle 3"/>
          <p:cNvSpPr>
            <a:spLocks noGrp="1" noChangeArrowheads="1"/>
          </p:cNvSpPr>
          <p:nvPr>
            <p:ph idx="1"/>
          </p:nvPr>
        </p:nvSpPr>
        <p:spPr/>
        <p:txBody>
          <a:bodyPr/>
          <a:lstStyle/>
          <a:p>
            <a:r>
              <a:rPr lang="en-US" sz="2800" dirty="0"/>
              <a:t>Eight Step Process</a:t>
            </a:r>
          </a:p>
          <a:p>
            <a:pPr lvl="1">
              <a:buFontTx/>
              <a:buNone/>
            </a:pPr>
            <a:r>
              <a:rPr lang="en-US" sz="2800" dirty="0"/>
              <a:t>1.) Heart Rate</a:t>
            </a:r>
          </a:p>
          <a:p>
            <a:pPr lvl="1">
              <a:buFontTx/>
              <a:buNone/>
            </a:pPr>
            <a:r>
              <a:rPr lang="en-US" sz="2800" dirty="0"/>
              <a:t>2.) Regularity</a:t>
            </a:r>
          </a:p>
          <a:p>
            <a:pPr lvl="1">
              <a:buFontTx/>
              <a:buNone/>
            </a:pPr>
            <a:r>
              <a:rPr lang="en-US" sz="2800" dirty="0"/>
              <a:t>3.) P waves</a:t>
            </a:r>
          </a:p>
          <a:p>
            <a:pPr lvl="1">
              <a:buFontTx/>
              <a:buNone/>
            </a:pPr>
            <a:r>
              <a:rPr lang="en-US" sz="2800" dirty="0"/>
              <a:t>4.) PR interval</a:t>
            </a:r>
          </a:p>
          <a:p>
            <a:pPr lvl="1">
              <a:buFontTx/>
              <a:buNone/>
            </a:pPr>
            <a:r>
              <a:rPr lang="en-US" sz="2800" dirty="0"/>
              <a:t>5.) QRS  complex</a:t>
            </a:r>
          </a:p>
          <a:p>
            <a:pPr lvl="1">
              <a:buFontTx/>
              <a:buNone/>
            </a:pPr>
            <a:r>
              <a:rPr lang="en-US" sz="2800" dirty="0"/>
              <a:t>6.) T wave and QT interval</a:t>
            </a:r>
          </a:p>
          <a:p>
            <a:pPr lvl="1">
              <a:buFontTx/>
              <a:buNone/>
            </a:pPr>
            <a:r>
              <a:rPr lang="en-US" sz="2800" dirty="0"/>
              <a:t>7.) ST segment</a:t>
            </a:r>
          </a:p>
          <a:p>
            <a:pPr lvl="1">
              <a:buFontTx/>
              <a:buNone/>
            </a:pPr>
            <a:r>
              <a:rPr lang="en-US" sz="2800" dirty="0"/>
              <a:t>8.)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lgn="ctr"/>
            <a:r>
              <a:rPr lang="en-US" sz="3600" dirty="0" smtClean="0"/>
              <a:t/>
            </a:r>
            <a:br>
              <a:rPr lang="en-US" sz="3600" dirty="0" smtClean="0"/>
            </a:br>
            <a:r>
              <a:rPr lang="en-US" sz="3600" dirty="0" smtClean="0"/>
              <a:t>Step </a:t>
            </a:r>
            <a:r>
              <a:rPr lang="en-US" sz="3600" dirty="0"/>
              <a:t>1:  </a:t>
            </a:r>
            <a:r>
              <a:rPr lang="en-US" sz="3600" dirty="0">
                <a:solidFill>
                  <a:schemeClr val="tx1"/>
                </a:solidFill>
              </a:rPr>
              <a:t>Calculate the Heart Rate</a:t>
            </a:r>
            <a:r>
              <a:rPr lang="en-US" dirty="0">
                <a:solidFill>
                  <a:schemeClr val="tx1"/>
                </a:solidFill>
              </a:rPr>
              <a:t/>
            </a:r>
            <a:br>
              <a:rPr lang="en-US" dirty="0">
                <a:solidFill>
                  <a:schemeClr val="tx1"/>
                </a:solidFill>
              </a:rPr>
            </a:br>
            <a:endParaRPr lang="en-US" sz="2800" dirty="0"/>
          </a:p>
        </p:txBody>
      </p:sp>
      <p:sp>
        <p:nvSpPr>
          <p:cNvPr id="212995" name="Rectangle 3"/>
          <p:cNvSpPr>
            <a:spLocks noGrp="1" noChangeArrowheads="1"/>
          </p:cNvSpPr>
          <p:nvPr>
            <p:ph idx="1"/>
          </p:nvPr>
        </p:nvSpPr>
        <p:spPr/>
        <p:txBody>
          <a:bodyPr/>
          <a:lstStyle/>
          <a:p>
            <a:pPr>
              <a:lnSpc>
                <a:spcPct val="90000"/>
              </a:lnSpc>
            </a:pPr>
            <a:r>
              <a:rPr lang="en-US" dirty="0" smtClean="0"/>
              <a:t>Six</a:t>
            </a:r>
            <a:r>
              <a:rPr lang="en-US" dirty="0"/>
              <a:t>-second </a:t>
            </a:r>
            <a:r>
              <a:rPr lang="en-US" dirty="0" smtClean="0"/>
              <a:t>method (#R’s in 6 second x 10)</a:t>
            </a:r>
          </a:p>
          <a:p>
            <a:pPr>
              <a:lnSpc>
                <a:spcPct val="90000"/>
              </a:lnSpc>
            </a:pPr>
            <a:r>
              <a:rPr lang="en-US" dirty="0" smtClean="0"/>
              <a:t>R-R method (300 / #big boxes between R’s)</a:t>
            </a:r>
          </a:p>
          <a:p>
            <a:pPr>
              <a:lnSpc>
                <a:spcPct val="90000"/>
              </a:lnSpc>
            </a:pPr>
            <a:r>
              <a:rPr lang="en-US" dirty="0" smtClean="0"/>
              <a:t>300 method (300, 150, 100, 75, 60, 50…)</a:t>
            </a:r>
          </a:p>
          <a:p>
            <a:pPr>
              <a:lnSpc>
                <a:spcPct val="90000"/>
              </a:lnSpc>
            </a:pPr>
            <a:endParaRPr lang="en-US" dirty="0"/>
          </a:p>
          <a:p>
            <a:pPr>
              <a:lnSpc>
                <a:spcPct val="90000"/>
              </a:lnSpc>
            </a:pPr>
            <a:endParaRPr lang="en-US" sz="2400" dirty="0"/>
          </a:p>
          <a:p>
            <a:pPr>
              <a:lnSpc>
                <a:spcPct val="90000"/>
              </a:lnSpc>
            </a:pPr>
            <a:endParaRPr lang="en-US" sz="3600" dirty="0"/>
          </a:p>
          <a:p>
            <a:pPr>
              <a:lnSpc>
                <a:spcPct val="90000"/>
              </a:lnSpc>
            </a:pPr>
            <a:endParaRPr lang="en-US" sz="3600" dirty="0"/>
          </a:p>
          <a:p>
            <a:pPr>
              <a:lnSpc>
                <a:spcPct val="90000"/>
              </a:lnSpc>
            </a:pPr>
            <a:endParaRPr lang="en-US" sz="3600" dirty="0"/>
          </a:p>
        </p:txBody>
      </p:sp>
      <p:pic>
        <p:nvPicPr>
          <p:cNvPr id="73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52800"/>
            <a:ext cx="7040880" cy="203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3074"/>
          <p:cNvSpPr>
            <a:spLocks noGrp="1" noChangeArrowheads="1"/>
          </p:cNvSpPr>
          <p:nvPr>
            <p:ph type="title"/>
          </p:nvPr>
        </p:nvSpPr>
        <p:spPr>
          <a:xfrm>
            <a:off x="0" y="2514600"/>
            <a:ext cx="9151938" cy="1143000"/>
          </a:xfrm>
        </p:spPr>
        <p:txBody>
          <a:bodyPr/>
          <a:lstStyle/>
          <a:p>
            <a:pPr algn="ctr"/>
            <a:r>
              <a:rPr lang="en-US" sz="4800" dirty="0" smtClean="0"/>
              <a:t>Housekeeping</a:t>
            </a:r>
            <a:endParaRPr lang="en-US" sz="4800" dirty="0"/>
          </a:p>
        </p:txBody>
      </p:sp>
      <p:sp>
        <p:nvSpPr>
          <p:cNvPr id="408579" name="Rectangle 3075"/>
          <p:cNvSpPr>
            <a:spLocks noGrp="1" noChangeArrowheads="1"/>
          </p:cNvSpPr>
          <p:nvPr>
            <p:ph idx="1"/>
          </p:nvPr>
        </p:nvSpPr>
        <p:spPr>
          <a:xfrm>
            <a:off x="381000" y="1524000"/>
            <a:ext cx="7772400" cy="4419600"/>
          </a:xfrm>
        </p:spPr>
        <p:txBody>
          <a:bodyPr/>
          <a:lstStyle/>
          <a:p>
            <a:pPr marL="0" indent="0">
              <a:buNone/>
            </a:pPr>
            <a:endParaRPr lang="en-US" dirty="0">
              <a:latin typeface="Courier" charset="0"/>
              <a:cs typeface="Times New Roman" pitchFamily="18" charset="0"/>
            </a:endParaRPr>
          </a:p>
        </p:txBody>
      </p:sp>
    </p:spTree>
    <p:extLst>
      <p:ext uri="{BB962C8B-B14F-4D97-AF65-F5344CB8AC3E}">
        <p14:creationId xmlns:p14="http://schemas.microsoft.com/office/powerpoint/2010/main" val="281622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pPr algn="ctr"/>
            <a:r>
              <a:rPr lang="en-US" sz="3600" dirty="0"/>
              <a:t>Step 2: </a:t>
            </a:r>
            <a:r>
              <a:rPr lang="en-US" sz="3600" dirty="0" smtClean="0"/>
              <a:t/>
            </a:r>
            <a:br>
              <a:rPr lang="en-US" sz="3600" dirty="0" smtClean="0"/>
            </a:br>
            <a:r>
              <a:rPr lang="en-US" sz="2800" dirty="0" smtClean="0"/>
              <a:t>D</a:t>
            </a:r>
            <a:r>
              <a:rPr lang="en-US" sz="2800" dirty="0" smtClean="0">
                <a:solidFill>
                  <a:schemeClr val="tx1"/>
                </a:solidFill>
              </a:rPr>
              <a:t>etermining </a:t>
            </a:r>
            <a:r>
              <a:rPr lang="en-US" sz="2800" dirty="0">
                <a:solidFill>
                  <a:schemeClr val="tx1"/>
                </a:solidFill>
              </a:rPr>
              <a:t>the Regularity of the R Waves</a:t>
            </a:r>
          </a:p>
        </p:txBody>
      </p:sp>
      <p:sp>
        <p:nvSpPr>
          <p:cNvPr id="684035" name="Rectangle 3"/>
          <p:cNvSpPr>
            <a:spLocks noGrp="1" noChangeArrowheads="1"/>
          </p:cNvSpPr>
          <p:nvPr>
            <p:ph idx="1"/>
          </p:nvPr>
        </p:nvSpPr>
        <p:spPr/>
        <p:txBody>
          <a:bodyPr/>
          <a:lstStyle/>
          <a:p>
            <a:endParaRPr lang="en-US" sz="2800" dirty="0" smtClean="0"/>
          </a:p>
          <a:p>
            <a:endParaRPr lang="en-US" sz="2800" dirty="0"/>
          </a:p>
          <a:p>
            <a:endParaRPr lang="en-US" sz="2800" dirty="0" smtClean="0"/>
          </a:p>
          <a:p>
            <a:endParaRPr lang="en-US" sz="2800" dirty="0" smtClean="0"/>
          </a:p>
          <a:p>
            <a:r>
              <a:rPr lang="en-US" sz="2400" dirty="0" smtClean="0"/>
              <a:t>Starting </a:t>
            </a:r>
            <a:r>
              <a:rPr lang="en-US" sz="2400" dirty="0"/>
              <a:t>at the left side of the rhythm strip, measure the distance between 2 </a:t>
            </a:r>
            <a:r>
              <a:rPr lang="en-US" sz="2400" dirty="0" smtClean="0"/>
              <a:t>R waves</a:t>
            </a:r>
          </a:p>
          <a:p>
            <a:r>
              <a:rPr lang="en-US" sz="2400" dirty="0" smtClean="0"/>
              <a:t>Measure </a:t>
            </a:r>
            <a:r>
              <a:rPr lang="en-US" sz="2400" dirty="0"/>
              <a:t>from R wave to R wave across the rhythm strip </a:t>
            </a:r>
          </a:p>
        </p:txBody>
      </p:sp>
      <p:pic>
        <p:nvPicPr>
          <p:cNvPr id="684037" name="Picture 5" descr="nsrheart rate"/>
          <p:cNvPicPr>
            <a:picLocks noChangeAspect="1" noChangeArrowheads="1"/>
          </p:cNvPicPr>
          <p:nvPr/>
        </p:nvPicPr>
        <p:blipFill>
          <a:blip r:embed="rId3">
            <a:extLst>
              <a:ext uri="{28A0092B-C50C-407E-A947-70E740481C1C}">
                <a14:useLocalDpi xmlns:a14="http://schemas.microsoft.com/office/drawing/2010/main" val="0"/>
              </a:ext>
            </a:extLst>
          </a:blip>
          <a:srcRect l="2019" t="491" r="374" b="20792"/>
          <a:stretch>
            <a:fillRect/>
          </a:stretch>
        </p:blipFill>
        <p:spPr bwMode="auto">
          <a:xfrm>
            <a:off x="533400" y="1773237"/>
            <a:ext cx="72390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4038" name="Text Box 6"/>
          <p:cNvSpPr txBox="1">
            <a:spLocks noChangeArrowheads="1"/>
          </p:cNvSpPr>
          <p:nvPr/>
        </p:nvSpPr>
        <p:spPr bwMode="auto">
          <a:xfrm>
            <a:off x="16764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39" name="Text Box 7"/>
          <p:cNvSpPr txBox="1">
            <a:spLocks noChangeArrowheads="1"/>
          </p:cNvSpPr>
          <p:nvPr/>
        </p:nvSpPr>
        <p:spPr bwMode="auto">
          <a:xfrm>
            <a:off x="28956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0" name="Text Box 8"/>
          <p:cNvSpPr txBox="1">
            <a:spLocks noChangeArrowheads="1"/>
          </p:cNvSpPr>
          <p:nvPr/>
        </p:nvSpPr>
        <p:spPr bwMode="auto">
          <a:xfrm>
            <a:off x="40386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1" name="Text Box 9"/>
          <p:cNvSpPr txBox="1">
            <a:spLocks noChangeArrowheads="1"/>
          </p:cNvSpPr>
          <p:nvPr/>
        </p:nvSpPr>
        <p:spPr bwMode="auto">
          <a:xfrm>
            <a:off x="52578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
        <p:nvSpPr>
          <p:cNvPr id="684042" name="Text Box 10"/>
          <p:cNvSpPr txBox="1">
            <a:spLocks noChangeArrowheads="1"/>
          </p:cNvSpPr>
          <p:nvPr/>
        </p:nvSpPr>
        <p:spPr bwMode="auto">
          <a:xfrm>
            <a:off x="6477000" y="1371600"/>
            <a:ext cx="34925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0"/>
              </a:spcBef>
              <a:buFontTx/>
              <a:buNone/>
            </a:pPr>
            <a:r>
              <a:rPr lang="en-US" sz="1600" b="1"/>
              <a:t>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algn="ctr"/>
            <a:r>
              <a:rPr lang="en-US"/>
              <a:t>Step 3:</a:t>
            </a:r>
            <a:br>
              <a:rPr lang="en-US"/>
            </a:br>
            <a:r>
              <a:rPr lang="en-US" sz="2800">
                <a:solidFill>
                  <a:schemeClr val="tx1"/>
                </a:solidFill>
              </a:rPr>
              <a:t>Identify and Examine the P Wave</a:t>
            </a:r>
            <a:endParaRPr lang="en-US">
              <a:solidFill>
                <a:schemeClr val="tx1"/>
              </a:solidFill>
            </a:endParaRPr>
          </a:p>
        </p:txBody>
      </p:sp>
      <p:sp>
        <p:nvSpPr>
          <p:cNvPr id="217091" name="Rectangle 3"/>
          <p:cNvSpPr>
            <a:spLocks noGrp="1" noChangeArrowheads="1"/>
          </p:cNvSpPr>
          <p:nvPr>
            <p:ph idx="1"/>
          </p:nvPr>
        </p:nvSpPr>
        <p:spPr/>
        <p:txBody>
          <a:bodyPr/>
          <a:lstStyle/>
          <a:p>
            <a:r>
              <a:rPr lang="en-US" sz="2800" dirty="0"/>
              <a:t>Assess the P wave</a:t>
            </a:r>
          </a:p>
          <a:p>
            <a:pPr lvl="1"/>
            <a:r>
              <a:rPr lang="en-US" sz="2400" dirty="0"/>
              <a:t>What does it look like?</a:t>
            </a:r>
          </a:p>
          <a:p>
            <a:pPr lvl="2"/>
            <a:r>
              <a:rPr lang="en-US" sz="2000" dirty="0"/>
              <a:t>Normal in appearance?</a:t>
            </a:r>
          </a:p>
          <a:p>
            <a:pPr lvl="2"/>
            <a:r>
              <a:rPr lang="en-US" sz="2000" dirty="0"/>
              <a:t>Are they identical?</a:t>
            </a:r>
          </a:p>
          <a:p>
            <a:pPr lvl="1"/>
            <a:r>
              <a:rPr lang="en-US" sz="2400" dirty="0"/>
              <a:t>Is there a P wave for every QRS complex?</a:t>
            </a:r>
          </a:p>
          <a:p>
            <a:pPr lvl="1"/>
            <a:r>
              <a:rPr lang="en-US" sz="2400" dirty="0"/>
              <a:t>What is the ratio of P waves to QRS complexes?</a:t>
            </a:r>
          </a:p>
        </p:txBody>
      </p:sp>
      <p:pic>
        <p:nvPicPr>
          <p:cNvPr id="217093"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35" y="445984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algn="ctr"/>
            <a:r>
              <a:rPr lang="en-US"/>
              <a:t>Step 4:</a:t>
            </a:r>
            <a:br>
              <a:rPr lang="en-US"/>
            </a:br>
            <a:r>
              <a:rPr lang="en-US" sz="2800">
                <a:solidFill>
                  <a:schemeClr val="tx1"/>
                </a:solidFill>
              </a:rPr>
              <a:t>Measure the PR Interval (PRI)</a:t>
            </a:r>
            <a:endParaRPr lang="en-US">
              <a:solidFill>
                <a:schemeClr val="tx1"/>
              </a:solidFill>
            </a:endParaRPr>
          </a:p>
        </p:txBody>
      </p:sp>
      <p:sp>
        <p:nvSpPr>
          <p:cNvPr id="218115" name="Rectangle 3"/>
          <p:cNvSpPr>
            <a:spLocks noGrp="1" noChangeArrowheads="1"/>
          </p:cNvSpPr>
          <p:nvPr>
            <p:ph idx="1"/>
          </p:nvPr>
        </p:nvSpPr>
        <p:spPr/>
        <p:txBody>
          <a:bodyPr/>
          <a:lstStyle/>
          <a:p>
            <a:r>
              <a:rPr lang="en-US" sz="2800" dirty="0"/>
              <a:t>Measured from the beginning of the P wave to the beginning of the QRS complex</a:t>
            </a:r>
          </a:p>
          <a:p>
            <a:r>
              <a:rPr lang="en-US" sz="2800" dirty="0"/>
              <a:t>&lt;</a:t>
            </a:r>
            <a:r>
              <a:rPr lang="en-US" sz="2800" dirty="0" smtClean="0"/>
              <a:t> 0.20 </a:t>
            </a:r>
            <a:r>
              <a:rPr lang="en-US" sz="2800" dirty="0"/>
              <a:t>seconds</a:t>
            </a:r>
          </a:p>
          <a:p>
            <a:r>
              <a:rPr lang="en-US" sz="2800" dirty="0"/>
              <a:t>Is the PR Interval measurement the same for each complex?</a:t>
            </a:r>
          </a:p>
        </p:txBody>
      </p:sp>
      <p:pic>
        <p:nvPicPr>
          <p:cNvPr id="218117" name="Picture 5" descr="si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6482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lgn="ctr"/>
            <a:r>
              <a:rPr lang="en-US" dirty="0"/>
              <a:t>Step 5:</a:t>
            </a:r>
            <a:br>
              <a:rPr lang="en-US" dirty="0"/>
            </a:br>
            <a:r>
              <a:rPr lang="en-US" sz="2800" dirty="0">
                <a:solidFill>
                  <a:schemeClr val="tx1"/>
                </a:solidFill>
              </a:rPr>
              <a:t>Examine the QRS Complex and Measure its Width</a:t>
            </a:r>
            <a:endParaRPr lang="en-US" dirty="0">
              <a:solidFill>
                <a:schemeClr val="tx1"/>
              </a:solidFill>
            </a:endParaRPr>
          </a:p>
        </p:txBody>
      </p:sp>
      <p:sp>
        <p:nvSpPr>
          <p:cNvPr id="219139" name="Rectangle 3"/>
          <p:cNvSpPr>
            <a:spLocks noGrp="1" noChangeArrowheads="1"/>
          </p:cNvSpPr>
          <p:nvPr>
            <p:ph idx="1"/>
          </p:nvPr>
        </p:nvSpPr>
        <p:spPr/>
        <p:txBody>
          <a:bodyPr/>
          <a:lstStyle/>
          <a:p>
            <a:pPr>
              <a:lnSpc>
                <a:spcPct val="90000"/>
              </a:lnSpc>
            </a:pPr>
            <a:r>
              <a:rPr lang="en-US" sz="2800" dirty="0"/>
              <a:t>All should look alike</a:t>
            </a:r>
          </a:p>
          <a:p>
            <a:pPr>
              <a:lnSpc>
                <a:spcPct val="90000"/>
              </a:lnSpc>
            </a:pPr>
            <a:r>
              <a:rPr lang="en-US" sz="2800" dirty="0"/>
              <a:t>Measure from where the QRS leaves the baseline to where the ST segment begins</a:t>
            </a:r>
          </a:p>
          <a:p>
            <a:pPr>
              <a:lnSpc>
                <a:spcPct val="90000"/>
              </a:lnSpc>
            </a:pPr>
            <a:r>
              <a:rPr lang="en-US" sz="2800" dirty="0"/>
              <a:t>&lt;</a:t>
            </a:r>
            <a:r>
              <a:rPr lang="en-US" sz="2800" dirty="0" smtClean="0"/>
              <a:t>0.12 seconds</a:t>
            </a:r>
            <a:endParaRPr lang="en-US" sz="2400" dirty="0"/>
          </a:p>
          <a:p>
            <a:pPr>
              <a:lnSpc>
                <a:spcPct val="90000"/>
              </a:lnSpc>
              <a:buFontTx/>
              <a:buNone/>
            </a:pPr>
            <a:endParaRPr lang="en-US" sz="2800" dirty="0"/>
          </a:p>
        </p:txBody>
      </p:sp>
      <p:pic>
        <p:nvPicPr>
          <p:cNvPr id="219141"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1148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lgn="ctr"/>
            <a:r>
              <a:rPr lang="en-US" dirty="0"/>
              <a:t>Step 6:</a:t>
            </a:r>
            <a:br>
              <a:rPr lang="en-US" dirty="0"/>
            </a:br>
            <a:r>
              <a:rPr lang="en-US" sz="2800" dirty="0">
                <a:solidFill>
                  <a:schemeClr val="tx1"/>
                </a:solidFill>
              </a:rPr>
              <a:t>Observe the T Wave and Measure the QT Interval</a:t>
            </a:r>
            <a:endParaRPr lang="en-US" dirty="0">
              <a:solidFill>
                <a:schemeClr val="tx1"/>
              </a:solidFill>
            </a:endParaRPr>
          </a:p>
        </p:txBody>
      </p:sp>
      <p:sp>
        <p:nvSpPr>
          <p:cNvPr id="220163" name="Rectangle 3"/>
          <p:cNvSpPr>
            <a:spLocks noGrp="1" noChangeArrowheads="1"/>
          </p:cNvSpPr>
          <p:nvPr>
            <p:ph idx="1"/>
          </p:nvPr>
        </p:nvSpPr>
        <p:spPr/>
        <p:txBody>
          <a:bodyPr/>
          <a:lstStyle/>
          <a:p>
            <a:r>
              <a:rPr lang="en-US" sz="2400" dirty="0"/>
              <a:t>QT Interval measured from the beginning of the QRS complex to the end of the T wave</a:t>
            </a:r>
          </a:p>
          <a:p>
            <a:r>
              <a:rPr lang="en-US" sz="2400" dirty="0"/>
              <a:t>Normal duration is based on heart rate</a:t>
            </a:r>
          </a:p>
          <a:p>
            <a:r>
              <a:rPr lang="en-US" sz="2400" dirty="0"/>
              <a:t>T wave is electrical only, there is no simultaneous mechanical action</a:t>
            </a:r>
          </a:p>
          <a:p>
            <a:r>
              <a:rPr lang="en-US" sz="2400" dirty="0"/>
              <a:t>Inversion or flattening of the T wave may indicate myocardial ischemia or injury</a:t>
            </a:r>
          </a:p>
        </p:txBody>
      </p:sp>
      <p:pic>
        <p:nvPicPr>
          <p:cNvPr id="220165" name="Picture 5" descr="si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244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lgn="ctr"/>
            <a:r>
              <a:rPr lang="en-US" dirty="0">
                <a:solidFill>
                  <a:schemeClr val="bg2"/>
                </a:solidFill>
              </a:rPr>
              <a:t>Step 7:</a:t>
            </a:r>
            <a:r>
              <a:rPr lang="en-US" dirty="0">
                <a:solidFill>
                  <a:schemeClr val="tx1"/>
                </a:solidFill>
              </a:rPr>
              <a:t/>
            </a:r>
            <a:br>
              <a:rPr lang="en-US" dirty="0">
                <a:solidFill>
                  <a:schemeClr val="tx1"/>
                </a:solidFill>
              </a:rPr>
            </a:br>
            <a:r>
              <a:rPr lang="en-US" dirty="0">
                <a:solidFill>
                  <a:schemeClr val="tx1"/>
                </a:solidFill>
              </a:rPr>
              <a:t>Observe the ST Segment</a:t>
            </a:r>
          </a:p>
        </p:txBody>
      </p:sp>
      <p:sp>
        <p:nvSpPr>
          <p:cNvPr id="221187" name="Rectangle 3"/>
          <p:cNvSpPr>
            <a:spLocks noGrp="1" noChangeArrowheads="1"/>
          </p:cNvSpPr>
          <p:nvPr>
            <p:ph idx="1"/>
          </p:nvPr>
        </p:nvSpPr>
        <p:spPr/>
        <p:txBody>
          <a:bodyPr/>
          <a:lstStyle/>
          <a:p>
            <a:pPr>
              <a:lnSpc>
                <a:spcPct val="90000"/>
              </a:lnSpc>
            </a:pPr>
            <a:r>
              <a:rPr lang="en-US" sz="2800" dirty="0"/>
              <a:t>Measure the ST segment from the end of the QRS complex to the beginning of the T wave</a:t>
            </a:r>
          </a:p>
          <a:p>
            <a:pPr>
              <a:lnSpc>
                <a:spcPct val="90000"/>
              </a:lnSpc>
            </a:pPr>
            <a:r>
              <a:rPr lang="en-US" sz="2800" dirty="0"/>
              <a:t>Should be flat</a:t>
            </a:r>
          </a:p>
          <a:p>
            <a:pPr>
              <a:lnSpc>
                <a:spcPct val="90000"/>
              </a:lnSpc>
            </a:pPr>
            <a:r>
              <a:rPr lang="en-US" sz="2800" dirty="0"/>
              <a:t>Elevation or depression may indicate myocardial ischemia or injury</a:t>
            </a:r>
          </a:p>
        </p:txBody>
      </p:sp>
      <p:pic>
        <p:nvPicPr>
          <p:cNvPr id="221189" name="Picture 5" descr="si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0"/>
            <a:ext cx="7543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algn="ctr"/>
            <a:r>
              <a:rPr lang="en-US"/>
              <a:t>Step 8:</a:t>
            </a:r>
            <a:br>
              <a:rPr lang="en-US"/>
            </a:br>
            <a:r>
              <a:rPr lang="en-US"/>
              <a:t>Analysis of Results</a:t>
            </a:r>
          </a:p>
        </p:txBody>
      </p:sp>
      <p:sp>
        <p:nvSpPr>
          <p:cNvPr id="691203" name="Rectangle 3"/>
          <p:cNvSpPr>
            <a:spLocks noGrp="1" noChangeArrowheads="1"/>
          </p:cNvSpPr>
          <p:nvPr>
            <p:ph idx="1"/>
          </p:nvPr>
        </p:nvSpPr>
        <p:spPr/>
        <p:txBody>
          <a:bodyPr/>
          <a:lstStyle/>
          <a:p>
            <a:pPr marL="346075" lvl="1" indent="0">
              <a:buNone/>
            </a:pPr>
            <a:r>
              <a:rPr lang="en-US" sz="2400" dirty="0" smtClean="0"/>
              <a:t>Decide what the rhythm is</a:t>
            </a:r>
          </a:p>
          <a:p>
            <a:pPr marL="346075" lvl="1" indent="0">
              <a:buNone/>
            </a:pPr>
            <a:r>
              <a:rPr lang="en-US" sz="2400" dirty="0" smtClean="0"/>
              <a:t>MOST IMPORTANT: </a:t>
            </a:r>
          </a:p>
          <a:p>
            <a:pPr marL="346075" lvl="1" indent="0">
              <a:buNone/>
            </a:pPr>
            <a:r>
              <a:rPr lang="en-US" sz="2400" dirty="0"/>
              <a:t>W</a:t>
            </a:r>
            <a:r>
              <a:rPr lang="en-US" sz="2400" dirty="0" smtClean="0"/>
              <a:t>hat does your patient look like?</a:t>
            </a:r>
            <a:endParaRPr lang="en-US" sz="2400" dirty="0"/>
          </a:p>
          <a:p>
            <a:pPr marL="346075" lvl="1" indent="0">
              <a:buNone/>
            </a:pPr>
            <a:r>
              <a:rPr lang="en-US" sz="2400" dirty="0" smtClean="0"/>
              <a:t>What does this cardiac rhythm mean for your patient?</a:t>
            </a:r>
          </a:p>
          <a:p>
            <a:pPr marL="346075" lvl="1" indent="0">
              <a:buNone/>
            </a:pPr>
            <a:r>
              <a:rPr lang="en-US" sz="2400" dirty="0" smtClean="0"/>
              <a:t>Can we anticipate or advocate for interventions?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2895600" y="3962400"/>
            <a:ext cx="6934200" cy="1422400"/>
          </a:xfrm>
        </p:spPr>
        <p:txBody>
          <a:bodyPr/>
          <a:lstStyle/>
          <a:p>
            <a:pPr algn="ctr"/>
            <a:r>
              <a:rPr lang="en-US" sz="3600" dirty="0" err="1" smtClean="0"/>
              <a:t>Tachyarrhythmias</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Tachyarrhythmias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Can include:</a:t>
            </a:r>
          </a:p>
          <a:p>
            <a:pPr lvl="1">
              <a:lnSpc>
                <a:spcPct val="90000"/>
              </a:lnSpc>
            </a:pPr>
            <a:r>
              <a:rPr lang="en-US" sz="2100" b="0" dirty="0" smtClean="0"/>
              <a:t>Sinus tachycardia</a:t>
            </a:r>
          </a:p>
          <a:p>
            <a:pPr lvl="1">
              <a:lnSpc>
                <a:spcPct val="90000"/>
              </a:lnSpc>
            </a:pPr>
            <a:r>
              <a:rPr lang="en-US" b="0" dirty="0" smtClean="0"/>
              <a:t>Atrial tachycardia</a:t>
            </a:r>
          </a:p>
          <a:p>
            <a:pPr lvl="1">
              <a:lnSpc>
                <a:spcPct val="90000"/>
              </a:lnSpc>
            </a:pPr>
            <a:r>
              <a:rPr lang="en-US" sz="2100" b="0" dirty="0" smtClean="0"/>
              <a:t>Atrial fibrillation</a:t>
            </a:r>
          </a:p>
          <a:p>
            <a:pPr lvl="1">
              <a:lnSpc>
                <a:spcPct val="90000"/>
              </a:lnSpc>
            </a:pPr>
            <a:r>
              <a:rPr lang="en-US" b="0" dirty="0" smtClean="0"/>
              <a:t>Atrial flutter</a:t>
            </a:r>
          </a:p>
          <a:p>
            <a:pPr lvl="1">
              <a:lnSpc>
                <a:spcPct val="90000"/>
              </a:lnSpc>
            </a:pPr>
            <a:r>
              <a:rPr lang="en-US" sz="2100" b="0" dirty="0" err="1" smtClean="0"/>
              <a:t>Junctional</a:t>
            </a:r>
            <a:r>
              <a:rPr lang="en-US" sz="2100" b="0" dirty="0" smtClean="0"/>
              <a:t> tachycardia</a:t>
            </a:r>
          </a:p>
          <a:p>
            <a:pPr lvl="1">
              <a:lnSpc>
                <a:spcPct val="90000"/>
              </a:lnSpc>
            </a:pPr>
            <a:r>
              <a:rPr lang="en-US" b="0" dirty="0" smtClean="0"/>
              <a:t>Supraventricular tachycardia</a:t>
            </a:r>
          </a:p>
          <a:p>
            <a:pPr lvl="1">
              <a:lnSpc>
                <a:spcPct val="90000"/>
              </a:lnSpc>
            </a:pPr>
            <a:r>
              <a:rPr lang="en-US" sz="2100" b="0" dirty="0" smtClean="0"/>
              <a:t>Ventricular tachycardia</a:t>
            </a:r>
          </a:p>
          <a:p>
            <a:pPr lvl="1">
              <a:lnSpc>
                <a:spcPct val="90000"/>
              </a:lnSpc>
            </a:pPr>
            <a:r>
              <a:rPr lang="en-US" b="0" dirty="0" smtClean="0"/>
              <a:t>Other (re-entry, </a:t>
            </a:r>
            <a:r>
              <a:rPr lang="en-US" b="0" dirty="0" err="1" smtClean="0"/>
              <a:t>abberancy</a:t>
            </a:r>
            <a:r>
              <a:rPr lang="en-US" b="0" dirty="0" smtClean="0"/>
              <a:t>, pre-excitation, accessory pathway)</a:t>
            </a:r>
            <a:endParaRPr lang="en-US" sz="2100" dirty="0"/>
          </a:p>
        </p:txBody>
      </p:sp>
    </p:spTree>
    <p:extLst>
      <p:ext uri="{BB962C8B-B14F-4D97-AF65-F5344CB8AC3E}">
        <p14:creationId xmlns:p14="http://schemas.microsoft.com/office/powerpoint/2010/main" val="99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Tachyarrhythmias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What does your patient look like?</a:t>
            </a:r>
          </a:p>
          <a:p>
            <a:pPr lvl="1">
              <a:lnSpc>
                <a:spcPct val="90000"/>
              </a:lnSpc>
            </a:pPr>
            <a:r>
              <a:rPr lang="en-US" sz="2800" dirty="0" smtClean="0"/>
              <a:t>Stable </a:t>
            </a:r>
            <a:r>
              <a:rPr lang="en-US" sz="2800" dirty="0" err="1" smtClean="0"/>
              <a:t>vs</a:t>
            </a:r>
            <a:r>
              <a:rPr lang="en-US" sz="2800" dirty="0" smtClean="0"/>
              <a:t> Unstable</a:t>
            </a:r>
          </a:p>
          <a:p>
            <a:pPr lvl="1">
              <a:lnSpc>
                <a:spcPct val="90000"/>
              </a:lnSpc>
            </a:pPr>
            <a:r>
              <a:rPr lang="en-US" sz="2800" dirty="0" smtClean="0"/>
              <a:t>Assess and intervene with ABC’s as necessary</a:t>
            </a:r>
          </a:p>
          <a:p>
            <a:pPr>
              <a:lnSpc>
                <a:spcPct val="90000"/>
              </a:lnSpc>
            </a:pPr>
            <a:r>
              <a:rPr lang="en-US" sz="2800" dirty="0" smtClean="0"/>
              <a:t>Is it regular or irregular?</a:t>
            </a:r>
          </a:p>
          <a:p>
            <a:pPr>
              <a:lnSpc>
                <a:spcPct val="90000"/>
              </a:lnSpc>
            </a:pPr>
            <a:r>
              <a:rPr lang="en-US" sz="2800" dirty="0" smtClean="0"/>
              <a:t>Is the QRS complex wide (&gt;0.12) or narrow?</a:t>
            </a:r>
          </a:p>
        </p:txBody>
      </p:sp>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subTitle" idx="1"/>
          </p:nvPr>
        </p:nvSpPr>
        <p:spPr>
          <a:xfrm>
            <a:off x="3962400" y="3048000"/>
            <a:ext cx="5715000" cy="1905000"/>
          </a:xfrm>
        </p:spPr>
        <p:txBody>
          <a:bodyPr/>
          <a:lstStyle/>
          <a:p>
            <a:r>
              <a:rPr lang="en-US" sz="3600" dirty="0" smtClean="0"/>
              <a:t>Part I:</a:t>
            </a:r>
          </a:p>
          <a:p>
            <a:r>
              <a:rPr lang="en-US" sz="3600" dirty="0" smtClean="0"/>
              <a:t>Cardiac </a:t>
            </a:r>
            <a:r>
              <a:rPr lang="en-US" sz="3600" dirty="0"/>
              <a:t>Anatomy &amp; </a:t>
            </a:r>
            <a:r>
              <a:rPr lang="en-US" sz="3600" dirty="0" smtClean="0"/>
              <a:t>Physiology</a:t>
            </a:r>
            <a:endParaRPr lang="en-US" sz="3600" dirty="0"/>
          </a:p>
          <a:p>
            <a:pPr algn="ctr"/>
            <a:endParaRPr lang="en-US" sz="3600" dirty="0"/>
          </a:p>
          <a:p>
            <a:pPr algn="ctr"/>
            <a:endParaRPr 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Practice…1</a:t>
            </a:r>
            <a:endParaRPr lang="en-US" dirty="0"/>
          </a:p>
        </p:txBody>
      </p:sp>
      <p:sp>
        <p:nvSpPr>
          <p:cNvPr id="357379" name="Rectangle 1027"/>
          <p:cNvSpPr>
            <a:spLocks noGrp="1" noChangeArrowheads="1"/>
          </p:cNvSpPr>
          <p:nvPr>
            <p:ph idx="1"/>
          </p:nvPr>
        </p:nvSpPr>
        <p:spPr/>
        <p:txBody>
          <a:bodyPr/>
          <a:lstStyle/>
          <a:p>
            <a:pPr>
              <a:lnSpc>
                <a:spcPct val="90000"/>
              </a:lnSpc>
            </a:pPr>
            <a:r>
              <a:rPr lang="en-US" sz="2200" dirty="0" smtClean="0"/>
              <a:t>Analyze the rhythm</a:t>
            </a:r>
            <a:endParaRPr lang="en-US" dirty="0"/>
          </a:p>
          <a:p>
            <a:pPr>
              <a:lnSpc>
                <a:spcPct val="90000"/>
              </a:lnSpc>
            </a:pPr>
            <a:r>
              <a:rPr lang="en-US" sz="2200" dirty="0" smtClean="0"/>
              <a:t>Let’s say this patient is stable…what is the most common pharm intervention?</a:t>
            </a:r>
          </a:p>
          <a:p>
            <a:pPr>
              <a:lnSpc>
                <a:spcPct val="90000"/>
              </a:lnSpc>
            </a:pPr>
            <a:r>
              <a:rPr lang="en-US" dirty="0" smtClean="0"/>
              <a:t>Adenosine</a:t>
            </a:r>
          </a:p>
          <a:p>
            <a:pPr>
              <a:lnSpc>
                <a:spcPct val="90000"/>
              </a:lnSpc>
            </a:pPr>
            <a:r>
              <a:rPr lang="en-US" sz="2200" dirty="0" smtClean="0"/>
              <a:t>How does it work? When does it not work? When is it dangerous?</a:t>
            </a:r>
          </a:p>
        </p:txBody>
      </p:sp>
      <p:pic>
        <p:nvPicPr>
          <p:cNvPr id="4" name="Picture 3" descr="Supraventricular-tachycardi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962400"/>
            <a:ext cx="7661038" cy="19304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fade">
                                      <p:cBhvr>
                                        <p:cTn id="7" dur="500"/>
                                        <p:tgtEl>
                                          <p:spTgt spid="357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7379">
                                            <p:txEl>
                                              <p:pRg st="2" end="2"/>
                                            </p:txEl>
                                          </p:spTgt>
                                        </p:tgtEl>
                                        <p:attrNameLst>
                                          <p:attrName>style.visibility</p:attrName>
                                        </p:attrNameLst>
                                      </p:cBhvr>
                                      <p:to>
                                        <p:strVal val="visible"/>
                                      </p:to>
                                    </p:set>
                                    <p:animEffect transition="in" filter="fade">
                                      <p:cBhvr>
                                        <p:cTn id="12" dur="500"/>
                                        <p:tgtEl>
                                          <p:spTgt spid="357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379">
                                            <p:txEl>
                                              <p:pRg st="3" end="3"/>
                                            </p:txEl>
                                          </p:spTgt>
                                        </p:tgtEl>
                                        <p:attrNameLst>
                                          <p:attrName>style.visibility</p:attrName>
                                        </p:attrNameLst>
                                      </p:cBhvr>
                                      <p:to>
                                        <p:strVal val="visible"/>
                                      </p:to>
                                    </p:set>
                                    <p:animEffect transition="in" filter="fade">
                                      <p:cBhvr>
                                        <p:cTn id="17"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Adenosine</a:t>
            </a:r>
            <a:endParaRPr lang="en-US" dirty="0"/>
          </a:p>
        </p:txBody>
      </p:sp>
      <p:sp>
        <p:nvSpPr>
          <p:cNvPr id="357379" name="Rectangle 1027"/>
          <p:cNvSpPr>
            <a:spLocks noGrp="1" noChangeArrowheads="1"/>
          </p:cNvSpPr>
          <p:nvPr>
            <p:ph idx="1"/>
          </p:nvPr>
        </p:nvSpPr>
        <p:spPr/>
        <p:txBody>
          <a:bodyPr/>
          <a:lstStyle/>
          <a:p>
            <a:pPr>
              <a:lnSpc>
                <a:spcPct val="90000"/>
              </a:lnSpc>
            </a:pPr>
            <a:r>
              <a:rPr lang="en-US" dirty="0"/>
              <a:t>How does it work? When does it not work? When is it dangerous?</a:t>
            </a:r>
          </a:p>
          <a:p>
            <a:pPr>
              <a:lnSpc>
                <a:spcPct val="90000"/>
              </a:lnSpc>
            </a:pPr>
            <a:endParaRPr lang="en-US" sz="2200" dirty="0"/>
          </a:p>
        </p:txBody>
      </p:sp>
      <p:pic>
        <p:nvPicPr>
          <p:cNvPr id="2" name="Picture 1" descr="WPW-reentry-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438400"/>
            <a:ext cx="4089400" cy="3792919"/>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Practice…2</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sz="2200" b="0" dirty="0" smtClean="0"/>
              <a:t>Again, your patient is “stable” – what do you want to do?</a:t>
            </a:r>
          </a:p>
          <a:p>
            <a:pPr>
              <a:lnSpc>
                <a:spcPct val="90000"/>
              </a:lnSpc>
            </a:pPr>
            <a:r>
              <a:rPr lang="en-US" b="0" dirty="0" smtClean="0"/>
              <a:t>Rate control </a:t>
            </a:r>
            <a:r>
              <a:rPr lang="en-US" b="0" dirty="0" err="1" smtClean="0"/>
              <a:t>vs</a:t>
            </a:r>
            <a:r>
              <a:rPr lang="en-US" b="0" dirty="0" smtClean="0"/>
              <a:t> </a:t>
            </a:r>
            <a:r>
              <a:rPr lang="en-US" b="0" dirty="0" err="1" smtClean="0"/>
              <a:t>cardioversion</a:t>
            </a:r>
            <a:r>
              <a:rPr lang="en-US" b="0" dirty="0" smtClean="0"/>
              <a:t> – how do you decide?</a:t>
            </a:r>
          </a:p>
          <a:p>
            <a:pPr>
              <a:lnSpc>
                <a:spcPct val="90000"/>
              </a:lnSpc>
            </a:pPr>
            <a:r>
              <a:rPr lang="en-US" sz="2200" b="0" dirty="0" smtClean="0"/>
              <a:t>Your patient is confused…no clear history as to how long in this rhythm. Drug of choice?</a:t>
            </a:r>
          </a:p>
          <a:p>
            <a:pPr>
              <a:lnSpc>
                <a:spcPct val="90000"/>
              </a:lnSpc>
            </a:pPr>
            <a:endParaRPr lang="en-US" sz="2200" dirty="0"/>
          </a:p>
        </p:txBody>
      </p:sp>
      <p:pic>
        <p:nvPicPr>
          <p:cNvPr id="2" name="Picture 1" descr="AFib-small-7.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4" y="3962400"/>
            <a:ext cx="9022078" cy="18288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fade">
                                      <p:cBhvr>
                                        <p:cTn id="7" dur="500"/>
                                        <p:tgtEl>
                                          <p:spTgt spid="357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7379">
                                            <p:txEl>
                                              <p:pRg st="2" end="2"/>
                                            </p:txEl>
                                          </p:spTgt>
                                        </p:tgtEl>
                                        <p:attrNameLst>
                                          <p:attrName>style.visibility</p:attrName>
                                        </p:attrNameLst>
                                      </p:cBhvr>
                                      <p:to>
                                        <p:strVal val="visible"/>
                                      </p:to>
                                    </p:set>
                                    <p:animEffect transition="in" filter="fade">
                                      <p:cBhvr>
                                        <p:cTn id="12" dur="500"/>
                                        <p:tgtEl>
                                          <p:spTgt spid="357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379">
                                            <p:txEl>
                                              <p:pRg st="3" end="3"/>
                                            </p:txEl>
                                          </p:spTgt>
                                        </p:tgtEl>
                                        <p:attrNameLst>
                                          <p:attrName>style.visibility</p:attrName>
                                        </p:attrNameLst>
                                      </p:cBhvr>
                                      <p:to>
                                        <p:strVal val="visible"/>
                                      </p:to>
                                    </p:set>
                                    <p:animEffect transition="in" filter="fade">
                                      <p:cBhvr>
                                        <p:cTn id="17"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Beta receptors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Where are they located in the body?</a:t>
            </a:r>
          </a:p>
          <a:p>
            <a:pPr>
              <a:lnSpc>
                <a:spcPct val="90000"/>
              </a:lnSpc>
            </a:pPr>
            <a:r>
              <a:rPr lang="en-US" sz="2800" dirty="0" smtClean="0"/>
              <a:t>What’s the difference between beta-1 and beta-2 receptors?</a:t>
            </a:r>
          </a:p>
          <a:p>
            <a:pPr>
              <a:lnSpc>
                <a:spcPct val="90000"/>
              </a:lnSpc>
            </a:pPr>
            <a:r>
              <a:rPr lang="en-US" sz="2800" dirty="0" err="1" smtClean="0"/>
              <a:t>Metoprolol</a:t>
            </a:r>
            <a:r>
              <a:rPr lang="en-US" sz="2800" dirty="0" smtClean="0"/>
              <a:t> is a beta-blocker – primarily beta1. Any contraindications?</a:t>
            </a:r>
          </a:p>
          <a:p>
            <a:pPr>
              <a:lnSpc>
                <a:spcPct val="90000"/>
              </a:lnSpc>
            </a:pPr>
            <a:r>
              <a:rPr lang="en-US" sz="2800" dirty="0" smtClean="0"/>
              <a:t>Other critical care drugs that stimulate beta?? (</a:t>
            </a:r>
            <a:r>
              <a:rPr lang="en-US" sz="2800" dirty="0" err="1" smtClean="0"/>
              <a:t>epi</a:t>
            </a:r>
            <a:r>
              <a:rPr lang="en-US" sz="2800" dirty="0" smtClean="0"/>
              <a:t>, dopamine, </a:t>
            </a:r>
            <a:r>
              <a:rPr lang="en-US" sz="2800" dirty="0" err="1" smtClean="0"/>
              <a:t>ventolin</a:t>
            </a:r>
            <a:r>
              <a:rPr lang="en-US" sz="2800" dirty="0"/>
              <a:t> </a:t>
            </a:r>
            <a:r>
              <a:rPr lang="en-US" sz="2800" dirty="0" smtClean="0"/>
              <a:t>and many more)</a:t>
            </a:r>
          </a:p>
        </p:txBody>
      </p:sp>
    </p:spTree>
    <p:extLst>
      <p:ext uri="{BB962C8B-B14F-4D97-AF65-F5344CB8AC3E}">
        <p14:creationId xmlns:p14="http://schemas.microsoft.com/office/powerpoint/2010/main" val="373654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Tachyarrhythmia</a:t>
            </a:r>
            <a:endParaRPr lang="en-US" dirty="0"/>
          </a:p>
        </p:txBody>
      </p:sp>
      <p:sp>
        <p:nvSpPr>
          <p:cNvPr id="3" name="AutoShape 4" descr="data:image/jpeg;base64,/9j/4AAQSkZJRgABAQAAAQABAAD/2wCEAAkGBhQSERUUEhQWFRQVGR4YFBQUGCAcFRwUHSAfFxwcFxwcICYfGhwjHRcXHy8gIycpLCwsFx8xNTAqNSYrLCkBCQoKDgwOGg8PGikcHBwsKSwpKSwpKSksKSwsLiwpKSwpLCkpKSksLCwsKSwsKSwpKSksLCwsKSkpLCwsLCksKf/AABEIAHcBpgMBIgACEQEDEQH/xAAbAAACAgMBAAAAAAAAAAAAAAACAwAGAQQFB//EAEUQAAECAgYJAgMGAwUIAwAAAAECAwARBBIhIjFDBTJBQlFSU2FiE3EGI3IHFDNjgbEVk6EkgoOSwRY0RHORoqPwJeHx/8QAGAEBAQEBAQAAAAAAAAAAAAAAAAECBAP/xAAkEQEBAQACAgEEAwEBAAAAAAAAAREhYQISMQMiQYFRccGxQv/aAAwDAQACEQMRAD8A9R0xQklwSQnU6YVvj2lGo5o4SNxOC8hPMO8dDSyJuCydzlKt8cI13GbDd2OZR5h3iOrwvEah0cL9xOLmQnt3gqTo8X7id7ITyA8YapnXu7Xco9u8FSmde7zZR6Y7wal5La0aLLicRkJ6fvCho4TbuJxRkJ5Fd43GmcLu0ZR6fvCktWt3d5GUeRXeBpbWjRJN1ODeQnie8Lb0eK2onVbyE9RXeNtpmxN3Y1lHie8LbZvau63lHqK7wNB/DhLVTtyE9T3hY0cKqrqc3ITz+/8A+RtFmw3eOUep7wAZuqu9bKPP7wNJpmjhVcuJ1XchPAd7Ia9o4TVcTirITyDvBU1m65d3Xco8B3hrzNqru1WUeQd4GtVWjhWTcTr9BPSJ4wTOjhNNxO5kJ5T3hqmbyLu/0j0j3gmWbU3eTKPKe8DeGoxo8TFxOq1kJ4q7waNHCQuJwRkJ5/eGMM2i7us5R4q7wbbNgu7EZR5z3iFrVa0eKuonbkJ6nvEpWjhVVcTg5kJ5h3hzTN3V5so9X3jNLZuKu7HMo8w7xV3n9gd0cL1xOZkJ7d4F7Rwr6icVZCeQd42Xmda71Mo9u8C+zf1d5eUemO8El/0tOjhMXE49BPT94VR9HCtqpy8hPIe8biGbRd29I9P3hdHZvC708o8h7wNKa0cLtxODeQnie8Lo2jhVTdTgnITznvG4yzYm7sbyjxPeF0Vm4m7sRlHnPeBpD+jhV1E/yE9Qd4NejhI3E4LyE8w7wx9m7q/+I9Ud4Ytiw3djmUecd4GtV/RwrG4nBzIT494Y5o4TNxOKshPIO8HSGbxu7Hco+PeGOMWqu7VZR5B3gbxGo3o4VjcTrDIT0geMG3o0XbicUZCeU94a0zeN3eGUekO8E0zq3eTKPKe8C1q0XRwqouJ1W8hPfvGFaOEk3E5eQnqe8bFEZuou7rWUe/eIpmxN3a3lHqe8DeSv4cJaiNuQnn94B3R4nqJ1XMhPOnvG16Fmrxyj1PeAdZtN3ddyjzp7wXQPaOF64jBzITwHeB/hwmu4nWVkJ5E942XWNa7scyjwHeB9G8u7vKyj0094Jtwr+GieonHoJ6fvA0XRwki4ncyE8nvG16Furt6R6fvAURmxF3kyjye8DeGt/DhJFxOVkJ4nvBt6OEhcTgjITznvDAzYi70so8T3hjbNgu7EZR5/eC2tM6PFbUTgchPU94Y5o4W3E4LyE8w7wZZvauw5R6nvDHGcbuxzKPOO8Etav8PF+4nFzIT27wVI0cL91O9kJ5B3hvo693a7lHt3gqQxr3efKPIO8DeSW9Giy4nEZCen7wI0cJouJ1kZCeQ9420M4Xdoyj0/eFhm1F3eRlHkPeIaU1o4XbicG8hPE94BvR4nqJ1W8hPOocY22mdW7sayjxPeFtM26u63lHqK7xTS/wCHDkT/ACE9T3gE6PElXE5uQnn942vR8f8AxHqe8AGbFXerlHn94GkUvRwquXE6ruQnt3hjujheuJxVkJ5B3hlMZuOXd13KPbvDHmda7tVlHkHeBqqfH9DCaKDVT+MnBoJyztB/pEhv2htyooszkZZGWrbOJGa6fpX7Vs0w0FOCYnc5Sd8cDGo5REyN0YOZa+Yd429MKk4LNzlUd8cscTSOmA3SGGasw+KReKXARUqrEhtnbPhKNOTw2eM+W6aIm/dGLuWvt3gqVRE37o3stfTHeBri/YcXdxztB0pYv2He3HemOMG+d/LLdETMXRiMtfT94Wmipm3dGKMtfIrvDW3BMWHEbjvThaVibdhxRuOcioHPYmqIm7dGDWWvie8Lboqa2qNVvLX1Fd4YysSTYcGtx3iYW24J4HVb3HOoqBz2P7omWqNuWvqe8AKImqq6M3LXz+8M9QSwO3cc6kLCxVVYc7cc54HPbNNoqarl0YO5a+A7w12iJmboxVlr5B3hdNWKrlh1XdxzgIY84Jmw4q3HemIHPZaqImsi6Nbpr6RPGDZoiZpujcy18p7wKlisiw6/I50jBMrE02Hc3HeUwOey2KKmsLo1WstfFXeDRRUyF0YIy18/vAMLFYWHVZ3HOKoNCxIWHBG47zmC3ey2aKmrqjblr6vvGaXRU1FXRg5lr5h3jDbgq2gytnccw9WOfojTIpVCbfqVfVbWqqA4QJrG3AwOd/Py6rtETeujMy18B3gX6KmvqjFeWvpjvBPLF6w5m47wEYfcFfA4r3HOmIJz3+RJoiZi6Memvp+8Ko9FTWF0ZeWvkPeGpWJiw48jvThVHWKwsOXuOchgc9jaoqZJujBvLXxPeF0aipqpujBGWvnPeGsuCSbDg3uO8TC6K4KibDgjcc5zBee2HqKmrqj+WvqDvDHKImRujBeWvmHeNam09tNRCrFOEhAqOWlK65A9kpJjZccEjYcHNx3nEE57A/RU1jdGDuWvx7w1yiJmq6MVZa+Qd4W+sVjYcHdxzxhjixNVhxVuO8ggc5PktqiJrG6NYZa+kDxg2qIm7dG5lr5T3gW3BWNh1huO9IQbbgmmw4o3HeUwLvZdEoiaqLo1WstffvGFUVMk3Rl5a+p7xmirFVFh1Wtx3vEU4JJsOXuO9SC3fb8i+6plqjblr6nvAO0VM9UarmWvnT3jTe00lNJao5Ta624sGTmKHEWVcTMLUZ7KveNx5YngdV3cc50wSW3+THqIm9dGDmWvgO8D91TWXdGsrLX0094N1YvWHM3HeAgK4rLsOsrcd6aYHOfkX3RM9UYjLX0/eAolFTJF0bmWvk94YFjgcRuO9OAoqxJFhy9xzkgc5+Q/dE3LoystfE94NuipkLowRlr5/eBCxJFhytxziYhfARORsSk6jmxRP+kFu9hNFTW1RgctfU94Y5RE23RgvLXzjvHF+Eqep2h0Zxwla1sJUtRSu1RWCTdEv+lkdpxwSNhwXuO84gm2/wAgNFTfujF3LX27wVJoqb90b+WvkHeMVxfsOLu452gqQsX7Dv7jnIIHO/lluiJsujEZa+n7wCaKmaLo1kZa+Q94NtYssOI3HenABYmiw6yNxzkMDnsTVFTJN0YN5a+J7wtqipnqjVby186u8NaWLthwb3HeJhbSxWwOq3uOdRUF57EaKnlH8tfU94AUVMlXRm5a+f3hlccD/kd6kAHBJVhzdxzqQTntKZRU1XLo1XctfbvDHqIm9dGKstfIO8BTFiq5YdV3cc7Qx5wXrDircd5BA57Vn7QWEiiiSc5G4oZZ4mJGftBUDRRYfxkbqxlnmiRmuj6W+q4aW/EH0Dm5xyxRviikS0to1Palk2r2pl77uyLvphRDglLU2qUnfHKDOPOfihSjpygHYEPTNdRAKvVlNUpidU+8o04/GfbF7Jsc93eftBUo6/8Ae2udMQouKv2jF3MX28YOlOm/aN7MX0x4xG85MaIu/UNrnThaTa37o2ucioJp1UxaMRmL6f0wpLhm3aMUZi+RXjFMOZ3fZra5xMLbN7+63tc6ioy06ZJtGDWYvifGFtuGtiNVvMX1FeMFw44H9drnUjQ0bpJLyXiBL03KQ0bVmZS4LbPcRuhw8U7cxfU+mKf9nmky41TbRdpdJxWsWKUhewW2k2wZvzFwpuq59Lu1fAQ17FXura50xGvTXDVctGq7mL4DxhrzipqtTirMXyDxguIo3kfXxc6RgmcU/wBza5ymFKcNZFo1+ovpHxgmXDNNqdzMXynxiFjDBvD6WdrnFUGg2D2Rtc5zCWHDMWjVazF8VeMG24ZC0YIzV858YLZy1qW8EUdxRwShxWK8Asn/AEjhfZ8r/wCHov8AyV8/Ulssjc+KX1DR1LMx/u7+YsnFWwiRhXwsmpQEoTVCUfeEgBaxIJfUAAAJbIJn3LG9vf4m1zgmBf1/1Xtc6YgXXTetTmZq+3jGH3DXxGK8xfTHjFM/05OI9+LnThVGN4f4e1fIYJLhmLU49VfT+mFUdw1hhl5i+Q+MFw5qUk+ze1ziYXRZVE+yNrnUMZZcMk2jBvNXxPjC6K4aqbRgjMXznxgWK18XOkU3RktUOu1rV70m0424r2RbHDYfZza5ziKn8RAqpTJmPlqYIvqOvSik4jxi0rcMjaMHM1zmHjBJGaRrH2d2ueEMdlNXura5yCEPumsbRg7mL8PGGOOmarRirNXyDxiLnERuVY/UOp0hBNEXfdG1zlMJbdNY2jWGYvpDxg23DdtGKM1fKfGKWMUTVb+lrqd4isE/4e1zqQNFdNVFo1WsxffxjCnDVTaMvMX1PpiGcqh8QKP8Z0eQbqUOJVavMLgHfFEXJ42n6XdrnOmKbp6Z0nR1TFws76t5dL2ynimLe64Zm0armYvnT4wTxn+nvb3s5tc4CAneX9StrnTTEecN61ODmavgPGADhrLtTrKzF9NPjBc4Osn+o2udOAohsR/c6nJGfVM8U4jNc6f0wFEcMkWjczF8n0xTOGdiP8La5xMI0i6E0dxXK1PFewqP+kM9QyRaMrMXxPjHP+JHiKDSTMf7urMXwVsIlAsc77OHJ6Mon/Jlv7HSNntFnc2+zm1znEVr4Ha9KiIaEgGi62BXWLEUlaRgO0WJxw22pwXmL5x4wZk4ic/u71O0FSd/+/1OQQr1DftGLuYvt4wVIcN+1O/mL5B4wazk1o4fUNrnTgE4o+pHPyGI24bLU4jNX0/pgEuGaLRrIzF8h8YGGtGxPs1tc4mOB8V6WNGYDiTI16Mmd/VL97HikKH7R3GnDdtGDeavifGKR9qy1mgiraquyQAtRN0urOIGxJP6QTy3KvStv67XOpADBX+Ltc6kCikFSQoFMlCY+avArny94wHDJVozcxfU+mIuDpmq59Lu1ztDHd73Vtc5BCKW4arlo1Xcxfbxhrzqr1qcVZq+QeMDFc+0KX3Uf85G1fTPGJAfaCsmijD8ZGC1nLPECJGa6PpT7Vx0suTgtAubVFO+OGMUPT6wdJtKmDVU0J1zZWVTBjLbMf8Apiz/ABrpv7qpDikOKZqH1ltKFZsBSZKUjWUnGZTMplhFWptNS4+44hyslNJooCg4CCFYEGVo+fj3Mbrj8MyLl62veGLuae3aCpTuveG9mnpjtCef5m1zNHAeMcX49pq26I4G3SHHXEsIUHQSC7UQTYBgkqt2SiPTHeodPQsAodQoBUiUvkiYbtEwMRES6Jt3hijNPIrtFOpWj06LdFKowlRaqG6SwyoVgAm6+kBN4pCiFWEkW22x1fiHT3o0I0hlz1CEo9EpdCgpa0lDcrLRXUmfacVn+3fZdEk3hg1mnie0KbdE9YareaeortFbojukaOJOFNOEmyFNPNsug41ChQqLE5hJBBwn21nviw0g0dqhvFDtIlXUtQKmENqUXPUQRIOBRSkJVZNU7RA2Lkl3yH809T2ikfZukIRSrwFc+p+IRrCXC3Vh2kNPvaPWkUuk+uw96gbemlDjbiCVhLtUVVhVUyUEgz2RrfC1KTRph1wNpNCYUpRcCU167jciSOJFkQ4Xamu3XLw1Xc08B2hrzwmq8MVZp5B2jXphuufM3Xc0cB4xXdKuvUjSC6M3SnGWmGg6tTbiaynlghAJUggpCEKJTtrCcVb8LQp28i8NfqnpHtGWXbU3huZp5T2ip6G+L5LSxTnfSpSHCklS6jTo9MpS40opqyXZZOYJlKNv4gpDinKJRmqQtpT6wVOIcBUlpttS1SmmQJJQmZnjBm2Y7rDt4Xhqs5p4q7Qxt4SF4YIzTzntFQ/i9NobZXSUppKG0NlbtHfCXS2CqSvRUi1QEyQlUrCRCdOUJOkn0sB2bTVGDoX6t0Uh5RQwoEC0pSFrl5CIts12fipc9HUoVhay8JeoTiojCVsHodwCjuisLHqWJeoR/wAQs4S7/rHCZ00p2gUhh4qTSWEhp8FYqqU4oAONyBrIWSTOewx2tEquUoVzdpFJH4gGLgXw84p/7dx54XrwzM09u0YfeFfWGK809MdoF063zDg5mjgPGKbSaXSlvvUujurcQ084yKKXbrjTaAlxTdn4vqBdUnEJl7i8Lsl4TF4Y9U9P2hdHdFYXhl5p5D2jV0RpVukoS406Skqq3nKqgoIkUqSpM0qBsIMVaiab0g+hx+iqo4aCj6KHVLLy0tBSBhJPzChUjZKYsMF4XZl4STeGDWaeJ7QujPCom+MEZp5z2ji6M+MaO63W9cpUhpDjra1lK0pTMqsUgTqmyyezjGloXRjz7DdIXTX2nXQhxCUPJDbaFrJSgtKQUqKUkTKgTOftBP65N0w9/aF3hZ9yzDj99Xtl7e2MWZx4SN4YOZp5x2iiaM+8qNKNLKq6KRRm0uTCQ623SQQ4kASka87LAZ+0XQ0gEqQHZqAWVJDwrAFQlMVZgH+sCQdIeFY3hg7mnx7RkU9C1LCXUKKVKCgl+ZSagsVIWGw4xqaapfotuuFwj0231T9QHVSk8tuGEVWj6MTQWaJSgaqkpDdNUlYrKbdQFLWuyZqPLCybSAVQP4XZp0VjeGsM09IdoNp0Xbw3M08p7Qlo3j8w6wzR0h4xXNFaWp1ISl5r7uGXKpZS8+tLoRaEqcqoUm8BWkMJjGC+WLLRHbqLw1Ws09+0RT11N4Zeaep7RX9H/E/9jeeXWQ5RUydb9UG+2krFW7eSpNUpPlGtRaDT0MtOCmB1akNqdYfUkJLilAyaWhIU2AqyRChKB+SdMUiVPBraq6EnXOKnqUMZcFz7frFudeE9YaruaedPaKBQ9MJpbvrJKgDSaGkhSxNK011qQTKU0Em3ATi+vTmfmHVdzRzp8YHiDTGlkMNOuuKuoDk6rhKjOqkBIlaSSAB3gNGaXbpCC60uaFlRBLigdRIIUCmYIIIIOBEcn4uT6i6MwXJpcfUpwFwGaGUl+WrZNaG4XbRKaQHD92pS3AE+oJIphQHJhUsHQF2c6bJTtIs/qiesMeqen7QFEdEkXhuZp5PaOT8R05xCG0MO1XX3kNIWXAoIBQVLWUlMjVbSs22TlHMTpGlUP010l80ijED1FMok60QislSkoKq6JTSSlNkgYKs/q2IvDKzTxPaOT8Xu/wDx74CplTSUy9QnWXUwl5RqaU0i667RmKLSPT9RtDy36yV1WgaqKqVJkSpawbcAg8Y59P008ktUOlqBceWx6DzKj6TiEvJU4FAg+mtKQSROUjYdkE8nc+H3R88VgJUikZhH/EE8O8dh12w3xg5mnnHaOJoBdr4rkSpD8/mAZwVy+QM47Dm35h380c48YLJ8OVpP4tYYe9Fxaq7hXqqUUpC1BCC4oJkgKWKoJ2x2KS7r3hv5p6Y7RUqHopFMFPdcXNFIU40j5gmG6OShKsLT6tdYw3Y2tH6ccS4aJTFypFVRQ8lwBl8VZEtzTY5YCps222TEEl5WVt7C8MRmnp+0LDom3eGsjNPIe0VtxtylUtYRSnmUUWqgFDqRWpK2wskgpKVpS3VTVUDa4rCULpT9KodV96mGkUZJR6yZIS8gFJ+YgtpAUlIJKgROQJFsBa2nbE3hg1mnie0Vr4tAX93RWBrLGYTg1Sjw9v8A0xr6KoaKc65SFPOhKFpYoy2qSpv5aLrhBRKsFOlcjwQn9edQ6c6rSLFDfWVrYBdD4cElslK20V7LHB60lSsMidsDVt+HqTWodHUVC1hs/ikWmqcJWRuh2xV4Zuaep7RU/hH4qZ9Oi0QuqS8KKyoArCUEmRqoMtYATqm2WE7YtScFTcOZP5o6n0wWcsUqmoPqoDiSpKHCpIemoAgSmJTE9k8Y2HXhevDFWaeQdoomi9BetRvvrbvo0x713S9XBrNqVdbdSReR6YQJTsIBEjFg0bp1S3FsUibVISFLIDs2XEVatdldW0TlNJkpNYT4wSduf9pNPQmjJCnEAl5JALsyQGzMgEYCYt7jjEjg/FjXqO0t5RCvTeZo7ZUoKkkMl1yVm1S0zI5RwiRiun6XPi9O00sBySiAC3IglIBFcTBrYiPOHvh9rRej6RVcrIFJTSAEqTMNofYkmVpKglBt2zj0rS34gx1NlXnHNFb+OdHLpFApLTYKlrbcCUzbEyHEqls4RtxzPWOHoP7RXn2ys0KkSdLhZU2tr0y2bJuKWU1CJW2W2EYw2nUqkU15kPMGjssuKpCy4+yslxDZS2hNQ8VVjPYIsWhqB6FGQzb8ptSLPTldSlO32jfpW/jvdPpiDWRhqliy/tGY305RTP8AZlwUlKEPNDR6326Qtmsn1A+kFdVG6G1OJSsiy3ZjO7NbtpxHT6cLGLdp1kdPkVBbJUapYkm/sazG+J7RydH6IozVJdpDYSl55LfqLDiJk1zPsJ1UkyxIBMdlrdxwa6fEwpvW26rfT6ioLw5HxXoFnSFH9F5wgVqyVJcbmFBZHC2xSh+sUv42oSaTpKiUUrIYcQ4XUpWkTQ248tIrSkP/AL9o9PJsxO3a31IrVM0CpekmaUNRtmkoJmiYWXCAJdw4r/L7QZ8pGpSmqZQmT6VJFMZQlaSw56aX/SACZtuJ11gSuqFoBkZyjf8AhN8r+8Upys2qlPKWlDikJcDCWw20FpOBkCZeUd6narmOq70+Ahz2JxxV0+QQPWOV8Q0NulMKYWsFLk02rQQD6JkqXEGRn2jj/DLNKXSW36aW2yyylhtKHkKrKN5buEkhQbQAm0i2LSo3kWnX/L6RgmcU47nT5TBchDVJTMXxalrMb4q7Rzvh3QdGoQcFHuB1SFr+ag2hUgBPBIGA2TMdVnWFp1WenxVBN4C04I6fOYi3NeefaECH9HuNql6lI9F8pUm82XkuISuWKQpKiJ4Ewh9TtI0jTKO3SF0dNHWukhxC01Vrc9AJSsWBaZIcmme92t9DDIUkVhOSioT9MyUHZgieBBwMJXottCn3kJIceSoOqm3NQQQlPtIE4SipfGe37cd6kaTSFpD9Bd/Ek4pRbWbBaUprJBFlgsMo39A0FNEo7LHqBRRXrrC0XnFIrLVbbeWpRt4x13t7HM6faMP6+JxX0+mIExTviukroKlUyh1llxVWkMIWlQWpTRQ26EgGS0rKZkC8McJx3vhlhNHYZZrj5aGkmS0SrBs1jbxUSf1jrINoxx4t9OFUfWGOX0+QxSeM5c3S2hqLTEtCkpS76fplNZxFmMxZKaTZNJsMhON6i0sVE39iMxHOe0PZwTjg30+JhdF1E44I2t85iLw5vxNTQKK4quLkl66DqPJc2fTHF0foCiUk0ikPoQ44ukUghZWlK6qHAykTBBlVbwwtJ2xYtO0L1qM61Mj1UKbnNuysurOy2ycK+HtEqotEbZUsrWlLhWsenecU5XUbZm1SjjBmSbrm0j4PoNY1U1EkLrIQ/VQsJKVJDiQqSxO2Rxiw0txCwtC1JUlVcKSpbZBSUAEEStBjNIN444O9PxhrmKscVdPkEFyYo2lGn6IlTdDLjzDqFNJaLqVqZfU1JtYUs1gyAohQJkmqJRb9GVWm2m0rEm0tIEnEYJRV4doc3rHHWG1vpCDb3cdzp8pgWRU9K/D6n1oLb6EMPIZRTWypJU4ls1k1CNVUgUGe6dsgIsyqYJC/tbzG+pPhBUTVRadVrp94itVNpy+n1Ii5NU74ycaoNCDjACQ3SQ+UpWk3y4ZmQttmOwEFomj0uhtpQ04iktlsmo9SAh1CzU9QJWUrC0lV4BVWUyJxYtOaGRSmfScKqldKyPl2hDwXL2MpfrG49icdV3p86YqZy4NHfdfpXrPN+ihll5KEqfZUsuuFFZQqEgJCUACdprGOrpKjs0hLjb1VaFKJKVOIxCEkEEWgggEESIIjee3scHNrfAQA1l46yun00wJJip6Eo9J+9pTSXKzNEr+g8pxBW76qAlBV5NthSFKOJVP3tNFpSaqJrG5Z6jfJLhDtu3EdPpwFFNiMdzp8kDJis/CWgTRCouPpcmWkMSUgVKKlSlIbM52grVM+0dukUdl1TK3KqlMlC2iXETSskpJH6E/04CNmdiMcrp8TBt4DHBHT54LnjJ8KIgPLpj33akJbUw846pClj0nPUU0Al2WIqpcMxORkRHbcOkZK/tlDBIXKTU5GsMCXrRwJH6RNC6EU1Tqe+rCkFookW51USSZjAXiR+kWFzbjgva3ziCZHL0DREUWjBhLkw2HBWLiJqUZFSj9Sio/rD9NMM0htbb1RxBKjVUtsisECRFkwQcCJERtc+OLvT7QVI37Tv9PkEF41z9A0Bmit+m0tUlOFait5K1lam7SpSpk7BbsAjaVSEqqhSgQSkEFbZBFRQIIlhbK2NhvZjiOn04Wk2ox1kdPkMDgugqbbQhDZShCUthKUrbCQJk2ACQxjVZorP3n7xMesWm2yv1ETqeqVSlhiB3sEdFo6uODXT4mFtG8MdVva31FQOFE+AtFtP0BxNJCVhTxFVSkiSWihlFXeSQlBvAg2njG3TEv0Qut0Ou61SEOJbCn0qDFIrlNdRcJUGikpUQJ3kHmixaA0SaMx6dad9xcx6cr76ljHgFAfpG8MFY5vT6kGZOGjQmU0eipYS4CGmVNj5iLaqUpn+so1fiahOOradozzSHmVuSU6pKkFpxsIWJJIJNiVDZNMdmlm65jqu9PtDHd7HFXT5BBeLFI+JtHpYoNQOl1a6SHHXFLQVLdU2ayiE6uwACwAARI6X2h/7qMfx0cnTPCJGa6fpZ6rZpcn1BIE3NgSd8cxEarpMjcVg5utcw8o29Kom4LJ3OUHfHGNZ1mw3djmWnmHeNOTwzIVM37isXdjfbygqWTfuK3tjfTHlELX4l3a7uJ7d4KlNa93m3E9Md4NbNRomy4rEbrXT+qFpJm3cVijY3yK8oc0yZi7vDLT0/eFpatbu7UbieRXeBsRom7cVg1utcT5QDajW1Fare631FeUNaZsTd2NbieJ7wDbV7V3W9xPUV3guxmZlqK27G+p9UBM1VXFZu63z/VDS1Zq8dxPU94ANXVXetuJ5/eIbA01RquXFaruxvgPKGukzVcVirY3yDygaa1ccu7ru4ngO8NeatVd2qy08g7xU2EqJrIuK1+VvpHygmSZpuK3NjfKfKMqavIu7/InpHvGWWrU3eTLTynvAtmFME1hcVqtbrfFXlBtkyFxWCNjXOfKMMNXhd3WdxPFXeDbasF3YjLTz+8RbYSyTV1FbdjfV+qM0wmoq4rBzY3zDyjLLV3V47ier7xmltXFXdjm4nmHeKuzf2y8TeuKzNjXAeUYfJr6itZWxvpjyg3mte71MtPAd4w+1f1d5e4npjvBmWf9ZSTMXFY8rXT+qFUdRrC4rL2N8h8ochm0XdvInp+8LozV4XenuJ5D3guxlkmSbisG9jfE+ULoqjVTcVgjdb5z5Q5lmxN3Y3uJ4nvC6K1dTd2I3E9Q94GwL5NXUV/0b6o8oY4TI3FYObGuYeUYfau6v/YnqDvBuNWG7scy0847wSWFPqNY3FYO7G/DyhrijNVxWKtjfIPKApDV43dju4nw7w1xm1V3arcTyDvA2ZCWyaxuK1hsb6Q8oNom7cVubrXKfKMNNXjd3huJ6Q7wbbNqbvJlp5T3gWwmiE1UXFarWxvv5RFKMk3FYt7rfU+qCojN1F3day09+8RTVibvTy09T3gts1JmWorbsa5/qgXiZ6itV3Y3zp8ob6Vmrxy09T3gHmrTd3XdxPOnvA2CeneuKwc3W+A8oCZrLuK1lbG+mnyhrzWtd2ObieA7wAZvLu7ytxPTT3gmzGZnkViN1rp/VAUQmSLitzY3yfVDfRt1dvTT0/eAojRki7ybieT3gbMLmblxWVsb4nyhjZVIXFYI3Wuf6ox6ViLvS3E8T3g22TIXdiMtPP7wW2EkmtqqwOxvqfVBuE23FYL3W+ceUYLV7V2HcT1PeDcZxu7HMtPOO8E2FzN+4rF3Y328oKkk37it/Y3yDyiejr3dru4nt3gqSzr3efcTyDvAlmo0o2XFYjdb6f1QtJM0XFayNjfIfKHNs4Xd4Zaen7wtLNqLu8jcTyHvAljLRN24rBvY3xPlC2ya2orVb2N86vKHNM6t3Y1uJ4nvC2mr2rut7iedXeC7BEmWor/o31PqgATJVxWbsb5/qhhZ8f8AsT1PeADNirvV3E9T3gmximE1XLitV3Y328oY8o3risVbGuQeUDTGbjl3dd3E9u8MeZ1ru1WWnkHeBsVj7QifuouqHzkYhHTPKZxIz9obf9lF2XzkbiRlngYzGbXT9Kz1WvTDZLgkBqbUVt8dxKNVyjqtsGDmT5Dyjc0smbgsnc5SrfHDCNVxqw3Rg5lq5h3jTl8LxCiwq/YMXcn28oKlMKv2Deyfyx5RC1r3Ri7lq7d4KlNa90b2UrpjvBreUaYVZYMRk/l/VCksKm3YnFGT4K8o2G2rRdGsMtXT94Ulu1u6MUZauRXeCajVHVJNgwaye58oBujqrYDVbyfzFeUOaaEk3Rg1lq4nvC22r2qNVvLV1Fd4LrPoKkbBtyfzPqgPQVVVYM3J8/qhpasN0bcpXU94ANXVXRnZSuf3gmhprCqrlg1XcnsPKGu0dUzYnFWT4Dygaa3dcujVdy1cB3hrzVpujFWUrpjvA3glVHVWRYNfo/lHygmWFTTYNzJ8T5RlTV5F0a/TV0j3gmWbU3RuZauU94GkMsKrCwarWT3V5QxujqkLE4IyfM+UYYavC6NVnLVxV3g22rBdGCMpXP7xFt5IZYVVwG3J/N+qM0ujqqKsGDmT5DygmmruqNuWrq+8ZpbVxV0YOZauYd4q7z+2XmFXrBmZPYeUC/R1V8BrKyfAeUNeaF66MzKVwHeBpDV/VGsvKV0x3gzqJo6pixOPR/L+qF0dhVYWDLyfA+UPQ0Ji6Mekrp+8Ko7d4XRl5auQ94GstUdUk2DBvJ7nyhdGo6qibBgjJnvnyhzTWrdGDeWrie8LorVxN0YIy1c57wXf8C+wqrgP5P5g8oNdHVI2DBzJ8h5RH2rur/41dUd4NbVhujBzKVzjvBN4KfYVWNgwdyfp8oY5R1TVYMVZPgPKBpDQrG6MHctXh3hrrVqroxVlK5B3gbxCW6OqsbBrDJ/KHlBN0dV2wbmT4nyjLTV43RrDLV0h3g22tW6NzLVynvAtIolHVVRYNVrJ9/KIqjqkLBl5P5n1QdEauoujVay1d+8RTViboy8tXU94LvP7Y+7qlgNuT5/VAu0dU8Bqu5PmnyhvpWao25Sup7wLrVpujVdy1c6e8DUeo6r1gwcyew8oH7uqsuwaysn8tPlDXmxeujBzKVwHeB9K8u6NZWWrpp7wPbhBR1TwGIyfy/qhdEYVJFidzJ8Pqh/pW6oxGUrp+8BRGrEXRuZauT3gm8Ffd1SRYMrJ7nyg0MKkLBgjJ8/qiBqxF3pZauJ7waGrBdGCMtXP7wW0ksKrYDA5P5n1QxyjqtsGC8nyHlAlq9qjA5aup7wx1qw3RgvKVzjvBLSfQVfsGLuT7eUHSWFX7BvZPgPKJ6Q+ZdGLuWrt3gqQ1r3RvZauQd4LvKNsKssGIyfy/qhYYVNuwayMnwPlDm2sLo1hlK6fvABq1u6NZGWrkPeBKw0wqSbBg3k9z5QDTCp4DVbyfNXlDmmrE3Rg1lK4nvANN26o1W8tXUV3geyegrgP5P5n1QAo6pKsTm5Pn9UOLPiP5aup7wAasVdGblK5/eBoKXR1VHLBqu5Pt5Qx6jqmqwYqyfAeUYpjd1y6NV3LV27w15rWu7VZSuQd4JPJV/tCZIoomB+MjLq5Z8jEgvtDb/soszkbhGWdpMSM10/Sv2u78QaYo6XE+osCaJCaVneBOrHOX8QUS35qMF7ju1QlEiRbXj9Lx3xl0H8fol/5qbS5K47tlKCpPxBRL0nU70rjvJL94kSGvWeHdE38QUOz5qMRuO8kv3hadP0SaPmpxRO47sSZxIkNPTujb0/Q7Pmowb3HdhM4WjT1En+KnVRuO86if6RmJDUvh3RHT9El+KnbuO88/wBoEaeoklfNRmbju1cx/SJEhq+ndSl6folVcnU4OSuO7QJQxz4gocz81OJ3HeQD94kSGnp3Qq0/RKyfmplW5HcPTI/eMtafod35qd3cd5TOJEhqendAzp+iTHzU6re47iCqf+kEj4goch81GCdx3mn+0SJE1fTuhb0/RJfip27jvUn+0Sk6folVUnU4L3HdqgR/SJEhq+nPzRu/EFDvfNRv7ju2Uojun6JWn6qZTVuO8kv3jESGs+ndEn4gocx81GPI7yS/eAZ09RK34qZXNx3YkgxIkXV9O6Jv4god35qMEbjuyc4BjT9Eqibqd3cd5yf2iRImnp3Ue0/RJfip/wAjvUB/aDXp+iW/NTgvcd2qEoxEi6np3QvafolYydTg5uO7asv2MMX8QUOZ+ajE7jvKIkSGnp3Qt6folY/NTrDcdw9OX7wTfxBQ7vzU7u47sBnEiQ1fTugo2n6JVRN1FiW9x3ZOcYVp+iSHzUYo3Hdi5n+kZiQ09Ofmi/j9Dl+Kj/I7zz/aBc09RJ/ipwc3Hdqkkf0BiRIaTw7onNP0O981GC9x3bKUY/j9Emr5qbVGVx3CoB+8SJE09O6L/aCh9VGPI7yS/eAo+n6JJE3U2VJ3HeWR/rGYkXT07of9oKJJHzU5c7juwmcGj4goch81GCNx3mmf6RiJDS+HdCdP0St+KnA7jvPP9oNen6Jb81OC9x3aoEf0jESGnp3Q/wAeol/5qbfUlcd2ylBP6fod6Tqd6Vx3kAH9YkSGk8O6Jv4godnzUYjcd5JfvADT9EufNTYUzuO7EkfvEiRNJ4d0SNP0O781GDe47sJnAN6fok/xU6qNx3YtRP8ASJEhp6d0f8fofVR/kd55/tAJ09RJK+anM3Hdq5j+kSJDU9O6lJ0/RClcnU2pclcd2ylDHPiCh3vmoxVuO8gH7xiJF1fTuuB8caYoy6OA2tKj6qTIJcFgQRvWYxIkSM2teP2zH//Z"/>
          <p:cNvSpPr>
            <a:spLocks noChangeAspect="1" noChangeArrowheads="1"/>
          </p:cNvSpPr>
          <p:nvPr/>
        </p:nvSpPr>
        <p:spPr bwMode="auto">
          <a:xfrm>
            <a:off x="0" y="-550863"/>
            <a:ext cx="4019550" cy="11334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9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91000"/>
            <a:ext cx="7010400" cy="11334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1524000"/>
            <a:ext cx="7866256" cy="1766637"/>
          </a:xfrm>
          <a:prstGeom prst="rect">
            <a:avLst/>
          </a:prstGeom>
          <a:noFill/>
        </p:spPr>
        <p:txBody>
          <a:bodyPr wrap="none" rtlCol="0">
            <a:spAutoFit/>
          </a:bodyPr>
          <a:lstStyle/>
          <a:p>
            <a:r>
              <a:rPr lang="en-US" dirty="0" smtClean="0"/>
              <a:t>Analyze the rhythm</a:t>
            </a:r>
          </a:p>
          <a:p>
            <a:r>
              <a:rPr lang="en-US" dirty="0" smtClean="0"/>
              <a:t>If your patient is stable, what can you do?</a:t>
            </a:r>
          </a:p>
          <a:p>
            <a:r>
              <a:rPr lang="en-US" dirty="0" smtClean="0"/>
              <a:t>How does one decide?</a:t>
            </a:r>
            <a:endParaRPr lang="en-US" dirty="0"/>
          </a:p>
        </p:txBody>
      </p:sp>
    </p:spTree>
    <p:extLst>
      <p:ext uri="{BB962C8B-B14F-4D97-AF65-F5344CB8AC3E}">
        <p14:creationId xmlns:p14="http://schemas.microsoft.com/office/powerpoint/2010/main" val="73184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Practice…3</a:t>
            </a:r>
            <a:endParaRPr lang="en-US" dirty="0"/>
          </a:p>
        </p:txBody>
      </p:sp>
      <p:sp>
        <p:nvSpPr>
          <p:cNvPr id="357379" name="Rectangle 1027"/>
          <p:cNvSpPr>
            <a:spLocks noGrp="1" noChangeArrowheads="1"/>
          </p:cNvSpPr>
          <p:nvPr>
            <p:ph idx="1"/>
          </p:nvPr>
        </p:nvSpPr>
        <p:spPr/>
        <p:txBody>
          <a:bodyPr/>
          <a:lstStyle/>
          <a:p>
            <a:pPr>
              <a:lnSpc>
                <a:spcPct val="90000"/>
              </a:lnSpc>
            </a:pPr>
            <a:r>
              <a:rPr lang="en-US" sz="2400" dirty="0" smtClean="0"/>
              <a:t>Analyze the rhythm</a:t>
            </a:r>
          </a:p>
          <a:p>
            <a:pPr>
              <a:lnSpc>
                <a:spcPct val="90000"/>
              </a:lnSpc>
            </a:pPr>
            <a:r>
              <a:rPr lang="en-US" sz="2400" dirty="0" smtClean="0"/>
              <a:t>What would you like to know?</a:t>
            </a:r>
          </a:p>
          <a:p>
            <a:pPr>
              <a:lnSpc>
                <a:spcPct val="90000"/>
              </a:lnSpc>
            </a:pPr>
            <a:r>
              <a:rPr lang="en-US" sz="2400" dirty="0" smtClean="0"/>
              <a:t>Your patient has a pulse and is stable</a:t>
            </a:r>
          </a:p>
          <a:p>
            <a:pPr>
              <a:lnSpc>
                <a:spcPct val="90000"/>
              </a:lnSpc>
            </a:pPr>
            <a:r>
              <a:rPr lang="en-US" sz="2400" dirty="0" smtClean="0"/>
              <a:t>What drug would you like to use?</a:t>
            </a:r>
          </a:p>
          <a:p>
            <a:pPr>
              <a:lnSpc>
                <a:spcPct val="90000"/>
              </a:lnSpc>
            </a:pPr>
            <a:endParaRPr lang="en-US" sz="2200" dirty="0"/>
          </a:p>
        </p:txBody>
      </p:sp>
      <p:pic>
        <p:nvPicPr>
          <p:cNvPr id="2" name="Picture 1" descr="vent tach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581400"/>
            <a:ext cx="8085502" cy="2057400"/>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Amiodarone</a:t>
            </a:r>
            <a:endParaRPr lang="en-US" dirty="0"/>
          </a:p>
        </p:txBody>
      </p:sp>
      <p:sp>
        <p:nvSpPr>
          <p:cNvPr id="357379" name="Rectangle 1027"/>
          <p:cNvSpPr>
            <a:spLocks noGrp="1" noChangeArrowheads="1"/>
          </p:cNvSpPr>
          <p:nvPr>
            <p:ph idx="1"/>
          </p:nvPr>
        </p:nvSpPr>
        <p:spPr/>
        <p:txBody>
          <a:bodyPr/>
          <a:lstStyle/>
          <a:p>
            <a:pPr>
              <a:lnSpc>
                <a:spcPct val="90000"/>
              </a:lnSpc>
            </a:pPr>
            <a:r>
              <a:rPr lang="en-US" sz="2200" dirty="0" smtClean="0"/>
              <a:t>What does it do?</a:t>
            </a:r>
          </a:p>
          <a:p>
            <a:pPr lvl="1">
              <a:lnSpc>
                <a:spcPct val="90000"/>
              </a:lnSpc>
            </a:pPr>
            <a:r>
              <a:rPr lang="en-US" sz="2100" dirty="0" smtClean="0"/>
              <a:t>Class III antiarrhythmic – sodiu</a:t>
            </a:r>
            <a:r>
              <a:rPr lang="en-US" dirty="0" smtClean="0"/>
              <a:t>m, potassium and calcium channel blocking, inhibits sympathetic stimulation. Lengthens action potential, slows conduction and prolongs repolarization in all cardiac tissues.</a:t>
            </a:r>
          </a:p>
          <a:p>
            <a:pPr lvl="1">
              <a:lnSpc>
                <a:spcPct val="90000"/>
              </a:lnSpc>
            </a:pPr>
            <a:r>
              <a:rPr lang="en-US" sz="2100" b="1" dirty="0" smtClean="0"/>
              <a:t>Take home message: </a:t>
            </a:r>
          </a:p>
          <a:p>
            <a:pPr marL="346075" lvl="1" indent="0">
              <a:lnSpc>
                <a:spcPct val="90000"/>
              </a:lnSpc>
              <a:buNone/>
            </a:pPr>
            <a:r>
              <a:rPr lang="en-US" sz="2100" dirty="0" smtClean="0"/>
              <a:t>Works on the whole </a:t>
            </a:r>
          </a:p>
          <a:p>
            <a:pPr marL="346075" lvl="1" indent="0">
              <a:lnSpc>
                <a:spcPct val="90000"/>
              </a:lnSpc>
              <a:buNone/>
            </a:pPr>
            <a:r>
              <a:rPr lang="en-US" sz="2100" dirty="0" smtClean="0"/>
              <a:t>heart to slow stuff down</a:t>
            </a:r>
          </a:p>
          <a:p>
            <a:pPr>
              <a:lnSpc>
                <a:spcPct val="90000"/>
              </a:lnSpc>
            </a:pPr>
            <a:r>
              <a:rPr lang="en-US" dirty="0" smtClean="0"/>
              <a:t>Doses/Compatibility?</a:t>
            </a:r>
          </a:p>
          <a:p>
            <a:pPr lvl="1">
              <a:lnSpc>
                <a:spcPct val="90000"/>
              </a:lnSpc>
            </a:pPr>
            <a:r>
              <a:rPr lang="en-US" sz="2100" dirty="0" smtClean="0"/>
              <a:t>150-300 mg initially</a:t>
            </a:r>
          </a:p>
          <a:p>
            <a:pPr lvl="1">
              <a:lnSpc>
                <a:spcPct val="90000"/>
              </a:lnSpc>
            </a:pPr>
            <a:r>
              <a:rPr lang="en-US" dirty="0" smtClean="0"/>
              <a:t>Infusion</a:t>
            </a:r>
          </a:p>
          <a:p>
            <a:pPr lvl="1">
              <a:lnSpc>
                <a:spcPct val="90000"/>
              </a:lnSpc>
            </a:pPr>
            <a:r>
              <a:rPr lang="en-US" sz="2100" dirty="0" smtClean="0"/>
              <a:t>Watch for </a:t>
            </a:r>
            <a:r>
              <a:rPr lang="en-US" sz="2100" dirty="0" err="1" smtClean="0"/>
              <a:t>decr</a:t>
            </a:r>
            <a:r>
              <a:rPr lang="en-US" sz="2100" dirty="0" smtClean="0"/>
              <a:t> BP</a:t>
            </a:r>
            <a:endParaRPr lang="en-US" sz="2100" dirty="0"/>
          </a:p>
        </p:txBody>
      </p:sp>
      <p:pic>
        <p:nvPicPr>
          <p:cNvPr id="2" name="Picture 1" descr="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276600"/>
            <a:ext cx="3467100" cy="2696633"/>
          </a:xfrm>
          <a:prstGeom prst="rect">
            <a:avLst/>
          </a:prstGeom>
        </p:spPr>
      </p:pic>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2895600" y="3962400"/>
            <a:ext cx="6934200" cy="1422400"/>
          </a:xfrm>
        </p:spPr>
        <p:txBody>
          <a:bodyPr/>
          <a:lstStyle/>
          <a:p>
            <a:pPr algn="ctr"/>
            <a:r>
              <a:rPr lang="en-US" sz="3600" dirty="0" err="1" smtClean="0"/>
              <a:t>Bradyarrhythmias</a:t>
            </a:r>
            <a:endParaRPr lang="en-US" sz="3600" dirty="0"/>
          </a:p>
        </p:txBody>
      </p:sp>
    </p:spTree>
    <p:extLst>
      <p:ext uri="{BB962C8B-B14F-4D97-AF65-F5344CB8AC3E}">
        <p14:creationId xmlns:p14="http://schemas.microsoft.com/office/powerpoint/2010/main" val="14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smtClean="0"/>
              <a:t>Bradyarrhythmias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600" b="0" dirty="0" smtClean="0"/>
              <a:t>Can include:</a:t>
            </a:r>
          </a:p>
          <a:p>
            <a:pPr lvl="1">
              <a:lnSpc>
                <a:spcPct val="90000"/>
              </a:lnSpc>
            </a:pPr>
            <a:r>
              <a:rPr lang="en-US" sz="2600" dirty="0" smtClean="0"/>
              <a:t>Sinus </a:t>
            </a:r>
            <a:r>
              <a:rPr lang="en-US" sz="2600" dirty="0" err="1" smtClean="0"/>
              <a:t>bradycardia</a:t>
            </a:r>
            <a:endParaRPr lang="en-US" sz="2600" dirty="0" smtClean="0"/>
          </a:p>
          <a:p>
            <a:pPr lvl="1">
              <a:lnSpc>
                <a:spcPct val="90000"/>
              </a:lnSpc>
            </a:pPr>
            <a:r>
              <a:rPr lang="en-US" sz="2600" dirty="0" smtClean="0"/>
              <a:t>Atrial </a:t>
            </a:r>
            <a:r>
              <a:rPr lang="en-US" sz="2600" dirty="0" err="1" smtClean="0"/>
              <a:t>bradycardias</a:t>
            </a:r>
            <a:r>
              <a:rPr lang="en-US" sz="2600" dirty="0" smtClean="0"/>
              <a:t> (slow </a:t>
            </a:r>
            <a:r>
              <a:rPr lang="en-US" sz="2600" dirty="0" err="1" smtClean="0"/>
              <a:t>afib</a:t>
            </a:r>
            <a:r>
              <a:rPr lang="en-US" sz="2600" dirty="0" smtClean="0"/>
              <a:t>/aflutter </a:t>
            </a:r>
            <a:r>
              <a:rPr lang="en-US" sz="2600" dirty="0" err="1" smtClean="0"/>
              <a:t>etc</a:t>
            </a:r>
            <a:r>
              <a:rPr lang="en-US" sz="2600" dirty="0" smtClean="0"/>
              <a:t>)</a:t>
            </a:r>
          </a:p>
          <a:p>
            <a:pPr lvl="1">
              <a:lnSpc>
                <a:spcPct val="90000"/>
              </a:lnSpc>
            </a:pPr>
            <a:r>
              <a:rPr lang="en-US" sz="2600" b="0" dirty="0" err="1" smtClean="0"/>
              <a:t>Junctional</a:t>
            </a:r>
            <a:r>
              <a:rPr lang="en-US" sz="2600" b="0" dirty="0" smtClean="0"/>
              <a:t> rhythms</a:t>
            </a:r>
          </a:p>
          <a:p>
            <a:pPr lvl="1">
              <a:lnSpc>
                <a:spcPct val="90000"/>
              </a:lnSpc>
            </a:pPr>
            <a:r>
              <a:rPr lang="en-US" sz="2600" dirty="0" smtClean="0"/>
              <a:t>AV blocks</a:t>
            </a:r>
          </a:p>
          <a:p>
            <a:pPr lvl="1">
              <a:lnSpc>
                <a:spcPct val="90000"/>
              </a:lnSpc>
            </a:pPr>
            <a:r>
              <a:rPr lang="en-US" sz="2600" b="0" dirty="0" smtClean="0"/>
              <a:t>Ventricular escape/</a:t>
            </a:r>
            <a:r>
              <a:rPr lang="en-US" sz="2600" b="0" dirty="0" err="1" smtClean="0"/>
              <a:t>Idio</a:t>
            </a:r>
            <a:r>
              <a:rPr lang="en-US" sz="2600" dirty="0" err="1" smtClean="0"/>
              <a:t>ventricular</a:t>
            </a:r>
            <a:r>
              <a:rPr lang="en-US" sz="2600" dirty="0" smtClean="0"/>
              <a:t> rhythm</a:t>
            </a:r>
          </a:p>
          <a:p>
            <a:pPr lvl="1">
              <a:lnSpc>
                <a:spcPct val="90000"/>
              </a:lnSpc>
            </a:pPr>
            <a:r>
              <a:rPr lang="en-US" sz="2600" b="0" dirty="0" smtClean="0"/>
              <a:t>Sick Sinus</a:t>
            </a:r>
          </a:p>
          <a:p>
            <a:pPr lvl="1">
              <a:lnSpc>
                <a:spcPct val="90000"/>
              </a:lnSpc>
            </a:pPr>
            <a:endParaRPr lang="en-US" b="0" dirty="0" smtClean="0"/>
          </a:p>
        </p:txBody>
      </p:sp>
    </p:spTree>
    <p:extLst>
      <p:ext uri="{BB962C8B-B14F-4D97-AF65-F5344CB8AC3E}">
        <p14:creationId xmlns:p14="http://schemas.microsoft.com/office/powerpoint/2010/main" val="36702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err="1"/>
              <a:t>Bradyarrhythmias</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What does your patient look like?</a:t>
            </a:r>
          </a:p>
          <a:p>
            <a:pPr lvl="1">
              <a:lnSpc>
                <a:spcPct val="90000"/>
              </a:lnSpc>
            </a:pPr>
            <a:r>
              <a:rPr lang="en-US" sz="2800" dirty="0"/>
              <a:t>Stable </a:t>
            </a:r>
            <a:r>
              <a:rPr lang="en-US" sz="2800" dirty="0" err="1"/>
              <a:t>vs</a:t>
            </a:r>
            <a:r>
              <a:rPr lang="en-US" sz="2800" dirty="0"/>
              <a:t> Unstable</a:t>
            </a:r>
          </a:p>
          <a:p>
            <a:pPr lvl="1">
              <a:lnSpc>
                <a:spcPct val="90000"/>
              </a:lnSpc>
            </a:pPr>
            <a:r>
              <a:rPr lang="en-US" sz="2800" dirty="0"/>
              <a:t>Assess and intervene with ABC’s as </a:t>
            </a:r>
            <a:r>
              <a:rPr lang="en-US" sz="2800" dirty="0" smtClean="0"/>
              <a:t>necessary</a:t>
            </a:r>
          </a:p>
          <a:p>
            <a:pPr>
              <a:lnSpc>
                <a:spcPct val="90000"/>
              </a:lnSpc>
            </a:pPr>
            <a:r>
              <a:rPr lang="en-US" sz="2800" dirty="0" smtClean="0"/>
              <a:t>Have the right drugs and equipment on standby</a:t>
            </a:r>
            <a:endParaRPr lang="en-US" sz="2800" dirty="0"/>
          </a:p>
        </p:txBody>
      </p:sp>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1"/>
            <a:ext cx="9144000" cy="1143000"/>
          </a:xfrm>
        </p:spPr>
        <p:txBody>
          <a:bodyPr/>
          <a:lstStyle/>
          <a:p>
            <a:pPr algn="ctr"/>
            <a:r>
              <a:rPr lang="en-US" dirty="0"/>
              <a:t>Heart Chambers</a:t>
            </a:r>
          </a:p>
        </p:txBody>
      </p:sp>
      <p:sp>
        <p:nvSpPr>
          <p:cNvPr id="89091" name="Rectangle 1027"/>
          <p:cNvSpPr>
            <a:spLocks noGrp="1" noChangeArrowheads="1"/>
          </p:cNvSpPr>
          <p:nvPr>
            <p:ph type="body" sz="half" idx="1"/>
          </p:nvPr>
        </p:nvSpPr>
        <p:spPr>
          <a:xfrm>
            <a:off x="273050" y="1597025"/>
            <a:ext cx="4132263" cy="3824288"/>
          </a:xfrm>
        </p:spPr>
        <p:txBody>
          <a:bodyPr/>
          <a:lstStyle/>
          <a:p>
            <a:r>
              <a:rPr lang="en-US" sz="2400" dirty="0"/>
              <a:t>There are 4 chambers:</a:t>
            </a:r>
          </a:p>
          <a:p>
            <a:pPr lvl="1"/>
            <a:r>
              <a:rPr lang="en-US" sz="2000" dirty="0"/>
              <a:t>Right and left atria</a:t>
            </a:r>
          </a:p>
          <a:p>
            <a:pPr lvl="1"/>
            <a:r>
              <a:rPr lang="en-US" sz="2000" dirty="0"/>
              <a:t>Right and left ventricles</a:t>
            </a:r>
          </a:p>
          <a:p>
            <a:r>
              <a:rPr lang="en-US" sz="2400" dirty="0"/>
              <a:t>The chambers are separated by the inter-atrial and </a:t>
            </a:r>
            <a:r>
              <a:rPr lang="en-US" sz="2400" dirty="0" err="1"/>
              <a:t>interventricular</a:t>
            </a:r>
            <a:r>
              <a:rPr lang="en-US" sz="2400" dirty="0"/>
              <a:t> </a:t>
            </a:r>
            <a:r>
              <a:rPr lang="en-US" sz="2400" dirty="0" err="1"/>
              <a:t>septums</a:t>
            </a:r>
            <a:endParaRPr lang="en-US" sz="2400" dirty="0"/>
          </a:p>
          <a:p>
            <a:r>
              <a:rPr lang="en-US" sz="2400" dirty="0"/>
              <a:t>Valves separate the atria from the ventricles</a:t>
            </a:r>
          </a:p>
          <a:p>
            <a:endParaRPr lang="en-US" sz="2400" dirty="0"/>
          </a:p>
        </p:txBody>
      </p:sp>
      <p:graphicFrame>
        <p:nvGraphicFramePr>
          <p:cNvPr id="89095" name="Object 1031"/>
          <p:cNvGraphicFramePr>
            <a:graphicFrameLocks noGrp="1" noChangeAspect="1"/>
          </p:cNvGraphicFramePr>
          <p:nvPr>
            <p:ph type="clipArt" sz="half" idx="2"/>
            <p:extLst>
              <p:ext uri="{D42A27DB-BD31-4B8C-83A1-F6EECF244321}">
                <p14:modId xmlns:p14="http://schemas.microsoft.com/office/powerpoint/2010/main" val="486132910"/>
              </p:ext>
            </p:extLst>
          </p:nvPr>
        </p:nvGraphicFramePr>
        <p:xfrm>
          <a:off x="4648200" y="1524000"/>
          <a:ext cx="3635375" cy="4451350"/>
        </p:xfrm>
        <a:graphic>
          <a:graphicData uri="http://schemas.openxmlformats.org/presentationml/2006/ole">
            <mc:AlternateContent xmlns:mc="http://schemas.openxmlformats.org/markup-compatibility/2006">
              <mc:Choice xmlns:v="urn:schemas-microsoft-com:vml" Requires="v">
                <p:oleObj spid="_x0000_s723038" name="GALLERY" r:id="rId4" imgW="4178520" imgH="5115960" progId="GALLERYClipart">
                  <p:embed/>
                </p:oleObj>
              </mc:Choice>
              <mc:Fallback>
                <p:oleObj name="GALLERY" r:id="rId4" imgW="4178520" imgH="5115960" progId="GALLERYClipart">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524000"/>
                        <a:ext cx="3635375" cy="445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Practice…4</a:t>
            </a:r>
            <a:endParaRPr lang="en-US" dirty="0"/>
          </a:p>
        </p:txBody>
      </p:sp>
      <p:sp>
        <p:nvSpPr>
          <p:cNvPr id="357379" name="Rectangle 1027"/>
          <p:cNvSpPr>
            <a:spLocks noGrp="1" noChangeArrowheads="1"/>
          </p:cNvSpPr>
          <p:nvPr>
            <p:ph idx="1"/>
          </p:nvPr>
        </p:nvSpPr>
        <p:spPr/>
        <p:txBody>
          <a:bodyPr/>
          <a:lstStyle/>
          <a:p>
            <a:pPr>
              <a:lnSpc>
                <a:spcPct val="90000"/>
              </a:lnSpc>
            </a:pPr>
            <a:r>
              <a:rPr lang="en-US" sz="2400" b="0" dirty="0" smtClean="0"/>
              <a:t>Analyze the rhythm…</a:t>
            </a:r>
          </a:p>
          <a:p>
            <a:pPr>
              <a:lnSpc>
                <a:spcPct val="90000"/>
              </a:lnSpc>
            </a:pPr>
            <a:r>
              <a:rPr lang="en-US" sz="2400" b="0" dirty="0" smtClean="0"/>
              <a:t>What would you like to know about your patient?</a:t>
            </a:r>
          </a:p>
          <a:p>
            <a:pPr>
              <a:lnSpc>
                <a:spcPct val="90000"/>
              </a:lnSpc>
            </a:pPr>
            <a:r>
              <a:rPr lang="en-US" sz="2400" b="0" dirty="0" smtClean="0"/>
              <a:t>Unstable…but sadly your </a:t>
            </a:r>
            <a:r>
              <a:rPr lang="en-US" sz="2400" b="0" dirty="0" err="1" smtClean="0"/>
              <a:t>defib</a:t>
            </a:r>
            <a:r>
              <a:rPr lang="en-US" sz="2400" b="0" dirty="0" smtClean="0"/>
              <a:t> is unavailable</a:t>
            </a:r>
          </a:p>
          <a:p>
            <a:pPr>
              <a:lnSpc>
                <a:spcPct val="90000"/>
              </a:lnSpc>
            </a:pPr>
            <a:r>
              <a:rPr lang="en-US" sz="2400" b="0" dirty="0" smtClean="0"/>
              <a:t>What do you do?</a:t>
            </a:r>
          </a:p>
          <a:p>
            <a:pPr>
              <a:lnSpc>
                <a:spcPct val="90000"/>
              </a:lnSpc>
            </a:pPr>
            <a:endParaRPr lang="en-US" sz="2200" dirty="0"/>
          </a:p>
        </p:txBody>
      </p:sp>
      <p:pic>
        <p:nvPicPr>
          <p:cNvPr id="2" name="Picture 1" descr="junc brad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657600"/>
            <a:ext cx="8839200" cy="1861874"/>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animEffect transition="in" filter="fade">
                                      <p:cBhvr>
                                        <p:cTn id="7" dur="500"/>
                                        <p:tgtEl>
                                          <p:spTgt spid="35737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7379">
                                            <p:txEl>
                                              <p:pRg st="3" end="3"/>
                                            </p:txEl>
                                          </p:spTgt>
                                        </p:tgtEl>
                                        <p:attrNameLst>
                                          <p:attrName>style.visibility</p:attrName>
                                        </p:attrNameLst>
                                      </p:cBhvr>
                                      <p:to>
                                        <p:strVal val="visible"/>
                                      </p:to>
                                    </p:set>
                                    <p:animEffect transition="in" filter="fade">
                                      <p:cBhvr>
                                        <p:cTn id="10" dur="500"/>
                                        <p:tgtEl>
                                          <p:spTgt spid="357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Atropine</a:t>
            </a:r>
            <a:endParaRPr lang="en-US" dirty="0"/>
          </a:p>
        </p:txBody>
      </p:sp>
      <p:sp>
        <p:nvSpPr>
          <p:cNvPr id="357379" name="Rectangle 1027"/>
          <p:cNvSpPr>
            <a:spLocks noGrp="1" noChangeArrowheads="1"/>
          </p:cNvSpPr>
          <p:nvPr>
            <p:ph idx="1"/>
          </p:nvPr>
        </p:nvSpPr>
        <p:spPr>
          <a:xfrm>
            <a:off x="685800" y="1295400"/>
            <a:ext cx="7772400" cy="4483100"/>
          </a:xfrm>
        </p:spPr>
        <p:txBody>
          <a:bodyPr/>
          <a:lstStyle/>
          <a:p>
            <a:pPr>
              <a:lnSpc>
                <a:spcPct val="90000"/>
              </a:lnSpc>
            </a:pPr>
            <a:r>
              <a:rPr lang="en-US" sz="2600" dirty="0" smtClean="0"/>
              <a:t>Blocks the parasympathetic action on the heart which increases the rate of the SA node firing and conduction through the AV node</a:t>
            </a:r>
          </a:p>
          <a:p>
            <a:pPr>
              <a:lnSpc>
                <a:spcPct val="90000"/>
              </a:lnSpc>
            </a:pPr>
            <a:r>
              <a:rPr lang="en-US" sz="2600" dirty="0" smtClean="0"/>
              <a:t>Dose: 0.5 – 1 mg, max 3 mg total</a:t>
            </a:r>
          </a:p>
          <a:p>
            <a:pPr>
              <a:lnSpc>
                <a:spcPct val="90000"/>
              </a:lnSpc>
            </a:pPr>
            <a:r>
              <a:rPr lang="en-US" sz="2600" dirty="0" smtClean="0"/>
              <a:t>What rhythms might this NOT work on?</a:t>
            </a:r>
            <a:endParaRPr lang="en-US" sz="2600" dirty="0"/>
          </a:p>
        </p:txBody>
      </p:sp>
      <p:pic>
        <p:nvPicPr>
          <p:cNvPr id="2" name="Picture 1" descr="hear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3429000"/>
            <a:ext cx="2895600" cy="2849270"/>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Practice…5</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b="0" dirty="0" smtClean="0"/>
              <a:t>What do you want to do about it?</a:t>
            </a:r>
          </a:p>
          <a:p>
            <a:pPr>
              <a:lnSpc>
                <a:spcPct val="90000"/>
              </a:lnSpc>
            </a:pPr>
            <a:r>
              <a:rPr lang="en-US" b="0" dirty="0" smtClean="0"/>
              <a:t>Drugs </a:t>
            </a:r>
            <a:r>
              <a:rPr lang="en-US" b="0" dirty="0" err="1" smtClean="0"/>
              <a:t>vs</a:t>
            </a:r>
            <a:r>
              <a:rPr lang="en-US" b="0" dirty="0" smtClean="0"/>
              <a:t> electricity?</a:t>
            </a:r>
          </a:p>
          <a:p>
            <a:pPr>
              <a:lnSpc>
                <a:spcPct val="90000"/>
              </a:lnSpc>
            </a:pPr>
            <a:endParaRPr lang="en-US" sz="2200" dirty="0"/>
          </a:p>
        </p:txBody>
      </p:sp>
      <p:pic>
        <p:nvPicPr>
          <p:cNvPr id="2" name="Picture 1" descr="Idioventricular-Gener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24200"/>
            <a:ext cx="8834395" cy="2019574"/>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Practice…6</a:t>
            </a:r>
            <a:endParaRPr lang="en-US" dirty="0"/>
          </a:p>
        </p:txBody>
      </p:sp>
      <p:sp>
        <p:nvSpPr>
          <p:cNvPr id="357379" name="Rectangle 1027"/>
          <p:cNvSpPr>
            <a:spLocks noGrp="1" noChangeArrowheads="1"/>
          </p:cNvSpPr>
          <p:nvPr>
            <p:ph idx="1"/>
          </p:nvPr>
        </p:nvSpPr>
        <p:spPr/>
        <p:txBody>
          <a:bodyPr/>
          <a:lstStyle/>
          <a:p>
            <a:pPr>
              <a:lnSpc>
                <a:spcPct val="90000"/>
              </a:lnSpc>
            </a:pPr>
            <a:r>
              <a:rPr lang="en-US" b="0" dirty="0" smtClean="0"/>
              <a:t>Analyze the rhythm</a:t>
            </a:r>
          </a:p>
          <a:p>
            <a:pPr>
              <a:lnSpc>
                <a:spcPct val="90000"/>
              </a:lnSpc>
            </a:pPr>
            <a:r>
              <a:rPr lang="en-US" sz="2200" b="0" dirty="0" smtClean="0"/>
              <a:t>What would you like to do about it?</a:t>
            </a:r>
            <a:endParaRPr lang="en-US" sz="2200" dirty="0"/>
          </a:p>
        </p:txBody>
      </p:sp>
      <p:pic>
        <p:nvPicPr>
          <p:cNvPr id="2" name="Picture 1" descr="slow afi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 y="3048000"/>
            <a:ext cx="9144000" cy="2085975"/>
          </a:xfrm>
          <a:prstGeom prst="rect">
            <a:avLst/>
          </a:prstGeom>
        </p:spPr>
      </p:pic>
    </p:spTree>
    <p:extLst>
      <p:ext uri="{BB962C8B-B14F-4D97-AF65-F5344CB8AC3E}">
        <p14:creationId xmlns:p14="http://schemas.microsoft.com/office/powerpoint/2010/main" val="2889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a:xfrm>
            <a:off x="3124200" y="4038600"/>
            <a:ext cx="6629400" cy="830262"/>
          </a:xfrm>
        </p:spPr>
        <p:txBody>
          <a:bodyPr/>
          <a:lstStyle/>
          <a:p>
            <a:r>
              <a:rPr lang="en-US" sz="3600" dirty="0" err="1"/>
              <a:t>Atrioventricular</a:t>
            </a:r>
            <a:r>
              <a:rPr lang="en-US" sz="3600" dirty="0"/>
              <a:t> Blocks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a:t>Atrioventricular Blocks</a:t>
            </a:r>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b="0" dirty="0" smtClean="0"/>
              <a:t>AV </a:t>
            </a:r>
            <a:r>
              <a:rPr lang="en-US" sz="2400" b="0" dirty="0"/>
              <a:t>Blocks are the most common cause of </a:t>
            </a:r>
            <a:r>
              <a:rPr lang="en-US" sz="2400" b="0" dirty="0" err="1" smtClean="0"/>
              <a:t>bradycardia</a:t>
            </a:r>
            <a:r>
              <a:rPr lang="en-US" sz="2400" b="0" dirty="0" smtClean="0"/>
              <a:t> (aside from sinus </a:t>
            </a:r>
            <a:r>
              <a:rPr lang="en-US" sz="2400" b="0" dirty="0" err="1" smtClean="0"/>
              <a:t>brady</a:t>
            </a:r>
            <a:r>
              <a:rPr lang="en-US" sz="2400" b="0" dirty="0" smtClean="0"/>
              <a:t>)</a:t>
            </a:r>
            <a:endParaRPr lang="en-US" sz="2400" b="0" dirty="0"/>
          </a:p>
          <a:p>
            <a:pPr>
              <a:lnSpc>
                <a:spcPct val="90000"/>
              </a:lnSpc>
            </a:pPr>
            <a:r>
              <a:rPr lang="en-US" sz="2400" b="0" dirty="0"/>
              <a:t>Block can occur at the AV node, Bundle of His or bundle branches</a:t>
            </a:r>
          </a:p>
          <a:p>
            <a:pPr>
              <a:lnSpc>
                <a:spcPct val="90000"/>
              </a:lnSpc>
            </a:pPr>
            <a:r>
              <a:rPr lang="en-US" sz="2400" b="0" dirty="0" smtClean="0"/>
              <a:t>If the block is further down the conduction pathway, the QRS may be widened</a:t>
            </a:r>
            <a:endParaRPr lang="en-US" sz="2400" b="0" dirty="0"/>
          </a:p>
          <a:p>
            <a:pPr>
              <a:lnSpc>
                <a:spcPct val="90000"/>
              </a:lnSpc>
            </a:pPr>
            <a:r>
              <a:rPr lang="en-US" sz="2400" b="0" dirty="0"/>
              <a:t>Can be transient or permanent</a:t>
            </a:r>
          </a:p>
          <a:p>
            <a:pPr>
              <a:lnSpc>
                <a:spcPct val="90000"/>
              </a:lnSpc>
            </a:pPr>
            <a:r>
              <a:rPr lang="en-US" sz="2400" b="0" dirty="0"/>
              <a:t>Classifications:</a:t>
            </a:r>
          </a:p>
          <a:p>
            <a:pPr lvl="1">
              <a:lnSpc>
                <a:spcPct val="90000"/>
              </a:lnSpc>
            </a:pPr>
            <a:r>
              <a:rPr lang="en-US" sz="2400" dirty="0"/>
              <a:t>First Degree</a:t>
            </a:r>
          </a:p>
          <a:p>
            <a:pPr lvl="1">
              <a:lnSpc>
                <a:spcPct val="90000"/>
              </a:lnSpc>
            </a:pPr>
            <a:r>
              <a:rPr lang="en-US" sz="2400" dirty="0"/>
              <a:t>Second Degree (type I and type II)</a:t>
            </a:r>
          </a:p>
          <a:p>
            <a:pPr lvl="1">
              <a:lnSpc>
                <a:spcPct val="90000"/>
              </a:lnSpc>
            </a:pPr>
            <a:r>
              <a:rPr lang="en-US" sz="2400" dirty="0"/>
              <a:t>Third Degree</a:t>
            </a:r>
          </a:p>
          <a:p>
            <a:pPr>
              <a:lnSpc>
                <a:spcPct val="90000"/>
              </a:lnSpc>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833563" y="1419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3604" name="Rectangle 4"/>
          <p:cNvSpPr>
            <a:spLocks noGrp="1" noChangeArrowheads="1"/>
          </p:cNvSpPr>
          <p:nvPr>
            <p:ph type="title"/>
          </p:nvPr>
        </p:nvSpPr>
        <p:spPr/>
        <p:txBody>
          <a:bodyPr/>
          <a:lstStyle/>
          <a:p>
            <a:pPr algn="ctr"/>
            <a:r>
              <a:rPr lang="en-US" sz="3600"/>
              <a:t>First Degree AV Block</a:t>
            </a:r>
          </a:p>
        </p:txBody>
      </p:sp>
      <p:sp>
        <p:nvSpPr>
          <p:cNvPr id="2" name="Content Placeholder 1"/>
          <p:cNvSpPr>
            <a:spLocks noGrp="1"/>
          </p:cNvSpPr>
          <p:nvPr>
            <p:ph idx="1"/>
          </p:nvPr>
        </p:nvSpPr>
        <p:spPr/>
        <p:txBody>
          <a:bodyPr/>
          <a:lstStyle/>
          <a:p>
            <a:pPr>
              <a:spcBef>
                <a:spcPct val="50000"/>
              </a:spcBef>
            </a:pPr>
            <a:r>
              <a:rPr lang="en-US" sz="2400" b="0" dirty="0"/>
              <a:t>Delay of the electrical impulse between the atria and ventricle</a:t>
            </a:r>
          </a:p>
          <a:p>
            <a:pPr>
              <a:spcBef>
                <a:spcPct val="50000"/>
              </a:spcBef>
            </a:pPr>
            <a:r>
              <a:rPr lang="en-US" sz="2400" b="0" dirty="0"/>
              <a:t>PRI is greater than 0.20 seconds</a:t>
            </a:r>
          </a:p>
          <a:p>
            <a:pPr>
              <a:spcBef>
                <a:spcPct val="50000"/>
              </a:spcBef>
            </a:pPr>
            <a:r>
              <a:rPr lang="en-US" sz="2400" b="0" dirty="0" smtClean="0"/>
              <a:t>Usually asymptomatic</a:t>
            </a:r>
          </a:p>
          <a:p>
            <a:pPr>
              <a:spcBef>
                <a:spcPct val="50000"/>
              </a:spcBef>
            </a:pPr>
            <a:r>
              <a:rPr lang="en-US" sz="2400" b="0" dirty="0" smtClean="0"/>
              <a:t>Causes include ACS, medications </a:t>
            </a:r>
            <a:r>
              <a:rPr lang="en-US" sz="2400" b="0" dirty="0"/>
              <a:t>such as digitalis, beta-blockers and calcium </a:t>
            </a:r>
            <a:r>
              <a:rPr lang="en-US" sz="2400" b="0" dirty="0" smtClean="0"/>
              <a:t>channel blockers – or can be simply idiopathic</a:t>
            </a:r>
            <a:endParaRPr lang="en-US" sz="24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026"/>
          <p:cNvSpPr>
            <a:spLocks noGrp="1" noChangeArrowheads="1"/>
          </p:cNvSpPr>
          <p:nvPr>
            <p:ph type="title"/>
          </p:nvPr>
        </p:nvSpPr>
        <p:spPr/>
        <p:txBody>
          <a:bodyPr/>
          <a:lstStyle/>
          <a:p>
            <a:pPr algn="ctr"/>
            <a:r>
              <a:rPr lang="en-US" dirty="0"/>
              <a:t>First Degree AV Block</a:t>
            </a:r>
          </a:p>
        </p:txBody>
      </p:sp>
      <p:sp>
        <p:nvSpPr>
          <p:cNvPr id="313347" name="Rectangle 1027"/>
          <p:cNvSpPr>
            <a:spLocks noGrp="1" noChangeArrowheads="1"/>
          </p:cNvSpPr>
          <p:nvPr>
            <p:ph idx="1"/>
          </p:nvPr>
        </p:nvSpPr>
        <p:spPr/>
        <p:txBody>
          <a:bodyPr/>
          <a:lstStyle/>
          <a:p>
            <a:pPr>
              <a:lnSpc>
                <a:spcPct val="90000"/>
              </a:lnSpc>
            </a:pPr>
            <a:r>
              <a:rPr lang="en-US" sz="2400" b="0" dirty="0"/>
              <a:t>The sinus impulse is conducted normally to the AV node but is delayed longer than usual before being conducted to the </a:t>
            </a:r>
            <a:r>
              <a:rPr lang="en-US" sz="2400" b="0" dirty="0" smtClean="0"/>
              <a:t>ventricles</a:t>
            </a:r>
            <a:endParaRPr lang="en-US" sz="2000" b="1" dirty="0"/>
          </a:p>
          <a:p>
            <a:pPr lvl="1">
              <a:lnSpc>
                <a:spcPct val="90000"/>
              </a:lnSpc>
            </a:pPr>
            <a:r>
              <a:rPr lang="en-US" sz="2000" b="1" dirty="0"/>
              <a:t>Rate: </a:t>
            </a:r>
            <a:r>
              <a:rPr lang="en-US" sz="2000" dirty="0"/>
              <a:t>That of underlying rhythm, atrial = ventricular</a:t>
            </a:r>
          </a:p>
          <a:p>
            <a:pPr lvl="1">
              <a:lnSpc>
                <a:spcPct val="90000"/>
              </a:lnSpc>
            </a:pPr>
            <a:r>
              <a:rPr lang="en-US" sz="2000" b="1" dirty="0"/>
              <a:t>Rhythm: </a:t>
            </a:r>
            <a:r>
              <a:rPr lang="en-US" sz="2000" dirty="0"/>
              <a:t>Regular</a:t>
            </a:r>
          </a:p>
          <a:p>
            <a:pPr lvl="1">
              <a:lnSpc>
                <a:spcPct val="90000"/>
              </a:lnSpc>
            </a:pPr>
            <a:r>
              <a:rPr lang="en-US" sz="2000" b="1" dirty="0"/>
              <a:t>P Waves: </a:t>
            </a:r>
            <a:r>
              <a:rPr lang="en-US" sz="2000" dirty="0"/>
              <a:t>Upright and uniform</a:t>
            </a:r>
          </a:p>
          <a:p>
            <a:pPr lvl="1">
              <a:lnSpc>
                <a:spcPct val="90000"/>
              </a:lnSpc>
            </a:pPr>
            <a:r>
              <a:rPr lang="en-US" sz="2000" b="1" dirty="0"/>
              <a:t>P/QRS:</a:t>
            </a:r>
            <a:r>
              <a:rPr lang="en-US" sz="2000" dirty="0"/>
              <a:t>  1:1</a:t>
            </a:r>
            <a:endParaRPr lang="en-US" sz="2000" b="1" dirty="0"/>
          </a:p>
          <a:p>
            <a:pPr lvl="1">
              <a:lnSpc>
                <a:spcPct val="90000"/>
              </a:lnSpc>
            </a:pPr>
            <a:r>
              <a:rPr lang="en-US" sz="2000" b="1" dirty="0"/>
              <a:t>PRI: </a:t>
            </a:r>
            <a:r>
              <a:rPr lang="en-US" sz="2000" dirty="0"/>
              <a:t>Prolonged (&gt; 0.20 seconds)</a:t>
            </a:r>
          </a:p>
          <a:p>
            <a:pPr lvl="1">
              <a:lnSpc>
                <a:spcPct val="90000"/>
              </a:lnSpc>
            </a:pPr>
            <a:r>
              <a:rPr lang="en-US" sz="2000" b="1" dirty="0"/>
              <a:t>QRS: </a:t>
            </a:r>
            <a:r>
              <a:rPr lang="en-US" sz="2000" dirty="0"/>
              <a:t>Normal, &lt;0.12 seconds</a:t>
            </a:r>
          </a:p>
        </p:txBody>
      </p:sp>
      <p:graphicFrame>
        <p:nvGraphicFramePr>
          <p:cNvPr id="313348" name="Object 1028"/>
          <p:cNvGraphicFramePr>
            <a:graphicFrameLocks noChangeAspect="1"/>
          </p:cNvGraphicFramePr>
          <p:nvPr>
            <p:extLst>
              <p:ext uri="{D42A27DB-BD31-4B8C-83A1-F6EECF244321}">
                <p14:modId xmlns:p14="http://schemas.microsoft.com/office/powerpoint/2010/main" val="1275419302"/>
              </p:ext>
            </p:extLst>
          </p:nvPr>
        </p:nvGraphicFramePr>
        <p:xfrm>
          <a:off x="914400" y="4876800"/>
          <a:ext cx="7162800" cy="1264719"/>
        </p:xfrm>
        <a:graphic>
          <a:graphicData uri="http://schemas.openxmlformats.org/presentationml/2006/ole">
            <mc:AlternateContent xmlns:mc="http://schemas.openxmlformats.org/markup-compatibility/2006">
              <mc:Choice xmlns:v="urn:schemas-microsoft-com:vml" Requires="v">
                <p:oleObj spid="_x0000_s313444" name="Bitmap Image" r:id="rId4" imgW="3985605" imgH="579293" progId="Paint.Picture">
                  <p:embed/>
                </p:oleObj>
              </mc:Choice>
              <mc:Fallback>
                <p:oleObj name="Bitmap Image" r:id="rId4" imgW="3985605" imgH="579293" progId="Paint.Picture">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876800"/>
                        <a:ext cx="7162800" cy="1264719"/>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314450" y="804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4628" name="Rectangle 4"/>
          <p:cNvSpPr>
            <a:spLocks noGrp="1" noChangeArrowheads="1"/>
          </p:cNvSpPr>
          <p:nvPr>
            <p:ph type="title"/>
          </p:nvPr>
        </p:nvSpPr>
        <p:spPr/>
        <p:txBody>
          <a:bodyPr/>
          <a:lstStyle/>
          <a:p>
            <a:pPr algn="ctr"/>
            <a:r>
              <a:rPr lang="en-US" b="0" dirty="0"/>
              <a:t>Second Degree AV Block, Type 1 </a:t>
            </a:r>
            <a:br>
              <a:rPr lang="en-US" b="0" dirty="0"/>
            </a:br>
            <a:r>
              <a:rPr lang="en-US" b="0" dirty="0"/>
              <a:t>(</a:t>
            </a:r>
            <a:r>
              <a:rPr lang="en-US" b="0" dirty="0" err="1"/>
              <a:t>Mobitz</a:t>
            </a:r>
            <a:r>
              <a:rPr lang="en-US" b="0" dirty="0"/>
              <a:t> I, </a:t>
            </a:r>
            <a:r>
              <a:rPr lang="en-US" b="0" dirty="0" err="1"/>
              <a:t>Wenckebach</a:t>
            </a:r>
            <a:r>
              <a:rPr lang="en-US" b="0" dirty="0"/>
              <a:t>)</a:t>
            </a:r>
          </a:p>
        </p:txBody>
      </p:sp>
      <p:sp>
        <p:nvSpPr>
          <p:cNvPr id="2" name="Content Placeholder 1"/>
          <p:cNvSpPr>
            <a:spLocks noGrp="1"/>
          </p:cNvSpPr>
          <p:nvPr>
            <p:ph idx="1"/>
          </p:nvPr>
        </p:nvSpPr>
        <p:spPr/>
        <p:txBody>
          <a:bodyPr/>
          <a:lstStyle/>
          <a:p>
            <a:pPr>
              <a:spcBef>
                <a:spcPct val="50000"/>
              </a:spcBef>
            </a:pPr>
            <a:r>
              <a:rPr lang="en-US" sz="2400" b="0" dirty="0"/>
              <a:t>Occurs when the electrical impulse from the SA node is delayed or intermittently blocked</a:t>
            </a:r>
          </a:p>
          <a:p>
            <a:pPr>
              <a:spcBef>
                <a:spcPct val="50000"/>
              </a:spcBef>
            </a:pPr>
            <a:r>
              <a:rPr lang="en-US" sz="2400" b="0" dirty="0"/>
              <a:t>ECG will show more P waves than QRS complexes</a:t>
            </a:r>
          </a:p>
          <a:p>
            <a:pPr>
              <a:spcBef>
                <a:spcPct val="50000"/>
              </a:spcBef>
            </a:pPr>
            <a:r>
              <a:rPr lang="en-US" sz="2400" b="0" dirty="0"/>
              <a:t>Key to determining type of second degree block            is the PR </a:t>
            </a:r>
            <a:r>
              <a:rPr lang="en-US" sz="2400" b="0" dirty="0" smtClean="0"/>
              <a:t>interval</a:t>
            </a:r>
          </a:p>
          <a:p>
            <a:pPr>
              <a:spcBef>
                <a:spcPct val="50000"/>
              </a:spcBef>
            </a:pPr>
            <a:r>
              <a:rPr lang="en-US" sz="2400" b="0" dirty="0" smtClean="0"/>
              <a:t>Causes: meds, myocarditis, CV surgery, ACS</a:t>
            </a:r>
            <a:endParaRPr lang="en-US" sz="2400" b="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lgn="ctr"/>
            <a:r>
              <a:rPr lang="en-US" sz="3200" b="0" dirty="0"/>
              <a:t>Second Degree AV Block, Type I</a:t>
            </a:r>
            <a:r>
              <a:rPr lang="en-US" b="0" dirty="0"/>
              <a:t/>
            </a:r>
            <a:br>
              <a:rPr lang="en-US" b="0" dirty="0"/>
            </a:br>
            <a:r>
              <a:rPr lang="en-US" b="0" dirty="0"/>
              <a:t> </a:t>
            </a:r>
            <a:r>
              <a:rPr lang="en-US" sz="3200" b="0" dirty="0"/>
              <a:t>(</a:t>
            </a:r>
            <a:r>
              <a:rPr lang="en-US" sz="3200" b="0" dirty="0" err="1"/>
              <a:t>Mobitz</a:t>
            </a:r>
            <a:r>
              <a:rPr lang="en-US" sz="3200" b="0" dirty="0"/>
              <a:t> I or </a:t>
            </a:r>
            <a:r>
              <a:rPr lang="en-US" sz="3200" b="0" dirty="0" err="1"/>
              <a:t>Wenckebach</a:t>
            </a:r>
            <a:r>
              <a:rPr lang="en-US" sz="3200" b="0" dirty="0"/>
              <a:t>)</a:t>
            </a:r>
          </a:p>
        </p:txBody>
      </p:sp>
      <p:sp>
        <p:nvSpPr>
          <p:cNvPr id="315395" name="Rectangle 3"/>
          <p:cNvSpPr>
            <a:spLocks noGrp="1" noChangeArrowheads="1"/>
          </p:cNvSpPr>
          <p:nvPr>
            <p:ph idx="1"/>
          </p:nvPr>
        </p:nvSpPr>
        <p:spPr>
          <a:xfrm>
            <a:off x="685800" y="1371600"/>
            <a:ext cx="7772400" cy="4483100"/>
          </a:xfrm>
        </p:spPr>
        <p:txBody>
          <a:bodyPr/>
          <a:lstStyle/>
          <a:p>
            <a:pPr lvl="1">
              <a:buFont typeface="Wingdings" pitchFamily="2" charset="2"/>
              <a:buChar char="§"/>
            </a:pPr>
            <a:r>
              <a:rPr lang="en-US" sz="2200" b="1" dirty="0"/>
              <a:t>Rate:</a:t>
            </a:r>
            <a:r>
              <a:rPr lang="en-US" sz="2200" dirty="0"/>
              <a:t> </a:t>
            </a:r>
            <a:r>
              <a:rPr lang="en-US" sz="2200" u="sng" dirty="0"/>
              <a:t>Atrial</a:t>
            </a:r>
            <a:r>
              <a:rPr lang="en-US" sz="2200" dirty="0"/>
              <a:t>: that of underlying rhythm</a:t>
            </a:r>
          </a:p>
          <a:p>
            <a:pPr lvl="3">
              <a:buFont typeface="Wingdings" pitchFamily="2" charset="2"/>
              <a:buNone/>
            </a:pPr>
            <a:r>
              <a:rPr lang="en-US" sz="2200" dirty="0">
                <a:latin typeface="+mn-lt"/>
              </a:rPr>
              <a:t>   </a:t>
            </a:r>
            <a:r>
              <a:rPr lang="en-US" sz="2200" i="0" u="sng" dirty="0">
                <a:latin typeface="+mn-lt"/>
              </a:rPr>
              <a:t>Ventricular</a:t>
            </a:r>
            <a:r>
              <a:rPr lang="en-US" sz="2200" i="0" dirty="0">
                <a:latin typeface="+mn-lt"/>
              </a:rPr>
              <a:t>: will depend on number of impulses conducted through AV node but will be less than atrial rate</a:t>
            </a:r>
          </a:p>
          <a:p>
            <a:pPr lvl="1">
              <a:buFont typeface="Wingdings" pitchFamily="2" charset="2"/>
              <a:buChar char="§"/>
            </a:pPr>
            <a:r>
              <a:rPr lang="en-US" sz="2200" b="1" dirty="0"/>
              <a:t>Rhythm: </a:t>
            </a:r>
            <a:r>
              <a:rPr lang="en-US" sz="2200" dirty="0"/>
              <a:t>Atrial: Regular</a:t>
            </a:r>
          </a:p>
          <a:p>
            <a:pPr lvl="4">
              <a:buFont typeface="Wingdings" pitchFamily="2" charset="2"/>
              <a:buNone/>
            </a:pPr>
            <a:r>
              <a:rPr lang="en-US" sz="2200" b="1" dirty="0">
                <a:latin typeface="+mn-lt"/>
              </a:rPr>
              <a:t>   </a:t>
            </a:r>
            <a:r>
              <a:rPr lang="en-US" sz="2200" i="0" dirty="0">
                <a:latin typeface="+mn-lt"/>
              </a:rPr>
              <a:t>Ventricular: Irregular</a:t>
            </a:r>
          </a:p>
          <a:p>
            <a:pPr lvl="1">
              <a:buFont typeface="Wingdings" pitchFamily="2" charset="2"/>
              <a:buChar char="§"/>
            </a:pPr>
            <a:r>
              <a:rPr lang="en-US" sz="2200" b="1" dirty="0"/>
              <a:t>P Waves: </a:t>
            </a:r>
            <a:r>
              <a:rPr lang="en-US" sz="2200" dirty="0"/>
              <a:t>Sinus, normal size and shape</a:t>
            </a:r>
          </a:p>
          <a:p>
            <a:pPr lvl="1">
              <a:buFont typeface="Wingdings" pitchFamily="2" charset="2"/>
              <a:buChar char="§"/>
            </a:pPr>
            <a:r>
              <a:rPr lang="en-US" sz="2200" b="1" dirty="0"/>
              <a:t>PRI: </a:t>
            </a:r>
            <a:r>
              <a:rPr lang="en-US" sz="2200" dirty="0"/>
              <a:t>Varies &amp; progressively lengthens until a P wave occurs without a </a:t>
            </a:r>
            <a:r>
              <a:rPr lang="en-US" sz="2200" dirty="0" smtClean="0"/>
              <a:t>QRS </a:t>
            </a:r>
            <a:endParaRPr lang="en-US" sz="2200" dirty="0"/>
          </a:p>
          <a:p>
            <a:pPr lvl="1">
              <a:buFont typeface="Wingdings" pitchFamily="2" charset="2"/>
              <a:buChar char="§"/>
            </a:pPr>
            <a:r>
              <a:rPr lang="en-US" sz="2200" b="1" dirty="0"/>
              <a:t>QRS: </a:t>
            </a:r>
            <a:r>
              <a:rPr lang="en-US" sz="2200" dirty="0"/>
              <a:t>Normal, &lt;0.12 seconds</a:t>
            </a:r>
            <a:endParaRPr lang="en-US" sz="2200" b="1" dirty="0"/>
          </a:p>
          <a:p>
            <a:pPr lvl="1"/>
            <a:endParaRPr lang="en-US" sz="2400" b="1" dirty="0"/>
          </a:p>
        </p:txBody>
      </p:sp>
      <p:graphicFrame>
        <p:nvGraphicFramePr>
          <p:cNvPr id="315396" name="Object 4"/>
          <p:cNvGraphicFramePr>
            <a:graphicFrameLocks noChangeAspect="1"/>
          </p:cNvGraphicFramePr>
          <p:nvPr>
            <p:extLst>
              <p:ext uri="{D42A27DB-BD31-4B8C-83A1-F6EECF244321}">
                <p14:modId xmlns:p14="http://schemas.microsoft.com/office/powerpoint/2010/main" val="1555387567"/>
              </p:ext>
            </p:extLst>
          </p:nvPr>
        </p:nvGraphicFramePr>
        <p:xfrm>
          <a:off x="1219200" y="5257800"/>
          <a:ext cx="6705600" cy="979270"/>
        </p:xfrm>
        <a:graphic>
          <a:graphicData uri="http://schemas.openxmlformats.org/presentationml/2006/ole">
            <mc:AlternateContent xmlns:mc="http://schemas.openxmlformats.org/markup-compatibility/2006">
              <mc:Choice xmlns:v="urn:schemas-microsoft-com:vml" Requires="v">
                <p:oleObj spid="_x0000_s315492" name="Bitmap Image" r:id="rId4" imgW="5286174" imgH="771503" progId="Paint.Picture">
                  <p:embed/>
                </p:oleObj>
              </mc:Choice>
              <mc:Fallback>
                <p:oleObj name="Bitmap Image" r:id="rId4" imgW="5286174" imgH="771503"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257800"/>
                        <a:ext cx="6705600" cy="979270"/>
                      </a:xfrm>
                      <a:prstGeom prst="rect">
                        <a:avLst/>
                      </a:prstGeom>
                      <a:no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Cardiac Output</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dirty="0" smtClean="0"/>
              <a:t>The volume of blood pumped into the aorta each minute</a:t>
            </a:r>
          </a:p>
          <a:p>
            <a:r>
              <a:rPr lang="en-US" dirty="0" smtClean="0"/>
              <a:t>CO = SV x HR</a:t>
            </a:r>
          </a:p>
          <a:p>
            <a:r>
              <a:rPr lang="en-US" dirty="0" smtClean="0"/>
              <a:t>In the </a:t>
            </a:r>
            <a:r>
              <a:rPr lang="en-US" dirty="0" err="1" smtClean="0"/>
              <a:t>avg</a:t>
            </a:r>
            <a:r>
              <a:rPr lang="en-US" dirty="0" smtClean="0"/>
              <a:t> adult at rest: </a:t>
            </a:r>
            <a:r>
              <a:rPr lang="en-US" dirty="0" err="1" smtClean="0"/>
              <a:t>approx</a:t>
            </a:r>
            <a:r>
              <a:rPr lang="en-US" dirty="0" smtClean="0"/>
              <a:t> 5 L/min</a:t>
            </a:r>
          </a:p>
          <a:p>
            <a:pPr lvl="1"/>
            <a:r>
              <a:rPr lang="en-US" dirty="0" smtClean="0"/>
              <a:t>For example 70 ml x 70 </a:t>
            </a:r>
            <a:r>
              <a:rPr lang="en-US" dirty="0" err="1" smtClean="0"/>
              <a:t>bpm</a:t>
            </a:r>
            <a:r>
              <a:rPr lang="en-US" dirty="0" smtClean="0"/>
              <a:t> = 4900 ml/min</a:t>
            </a:r>
          </a:p>
          <a:p>
            <a:pPr marL="346075" lvl="1" indent="0">
              <a:buNone/>
            </a:pPr>
            <a:endParaRPr lang="en-US" dirty="0" smtClean="0"/>
          </a:p>
          <a:p>
            <a:pPr marL="346075" lvl="1" indent="0">
              <a:buNone/>
            </a:pPr>
            <a:endParaRPr lang="en-US" dirty="0"/>
          </a:p>
          <a:p>
            <a:pPr marL="346075" lvl="1" indent="0">
              <a:buNone/>
            </a:pPr>
            <a:endParaRPr lang="en-US" dirty="0" smtClean="0"/>
          </a:p>
          <a:p>
            <a:pPr marL="346075" lvl="1" indent="0" algn="ctr">
              <a:buNone/>
            </a:pPr>
            <a:r>
              <a:rPr lang="en-US" sz="2800" dirty="0" smtClean="0"/>
              <a:t>HOW CAN WE ALTER SV OR HR??</a:t>
            </a:r>
            <a:endParaRPr lang="en-US" sz="28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257300" y="64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5652" name="Rectangle 4"/>
          <p:cNvSpPr>
            <a:spLocks noGrp="1" noChangeArrowheads="1"/>
          </p:cNvSpPr>
          <p:nvPr>
            <p:ph type="title"/>
          </p:nvPr>
        </p:nvSpPr>
        <p:spPr/>
        <p:txBody>
          <a:bodyPr/>
          <a:lstStyle/>
          <a:p>
            <a:pPr algn="ctr"/>
            <a:r>
              <a:rPr lang="en-US" b="0" dirty="0"/>
              <a:t>Second Degree AV Block, Type II</a:t>
            </a:r>
            <a:br>
              <a:rPr lang="en-US" b="0" dirty="0"/>
            </a:br>
            <a:r>
              <a:rPr lang="en-US" dirty="0"/>
              <a:t> </a:t>
            </a:r>
            <a:r>
              <a:rPr lang="en-US" b="0" dirty="0"/>
              <a:t>(</a:t>
            </a:r>
            <a:r>
              <a:rPr lang="en-US" b="0" dirty="0" err="1"/>
              <a:t>Mobitz</a:t>
            </a:r>
            <a:r>
              <a:rPr lang="en-US" b="0" dirty="0"/>
              <a:t> II)</a:t>
            </a:r>
            <a:endParaRPr lang="en-US" sz="3600" b="0" dirty="0"/>
          </a:p>
        </p:txBody>
      </p:sp>
      <p:sp>
        <p:nvSpPr>
          <p:cNvPr id="2" name="Content Placeholder 1"/>
          <p:cNvSpPr>
            <a:spLocks noGrp="1"/>
          </p:cNvSpPr>
          <p:nvPr>
            <p:ph idx="1"/>
          </p:nvPr>
        </p:nvSpPr>
        <p:spPr/>
        <p:txBody>
          <a:bodyPr/>
          <a:lstStyle/>
          <a:p>
            <a:pPr>
              <a:lnSpc>
                <a:spcPct val="90000"/>
              </a:lnSpc>
              <a:spcBef>
                <a:spcPts val="240"/>
              </a:spcBef>
            </a:pPr>
            <a:r>
              <a:rPr lang="en-US" sz="2400" b="0" dirty="0"/>
              <a:t>PRI for conducting P waves is consistent</a:t>
            </a:r>
          </a:p>
          <a:p>
            <a:pPr>
              <a:lnSpc>
                <a:spcPct val="90000"/>
              </a:lnSpc>
              <a:spcBef>
                <a:spcPts val="240"/>
              </a:spcBef>
            </a:pPr>
            <a:r>
              <a:rPr lang="en-US" sz="2400" b="0" dirty="0"/>
              <a:t>If QRS complex is of normal duration (&lt;0.12 seconds) the block occurs above or at the Bundle of His</a:t>
            </a:r>
          </a:p>
          <a:p>
            <a:pPr>
              <a:lnSpc>
                <a:spcPct val="90000"/>
              </a:lnSpc>
              <a:spcBef>
                <a:spcPts val="240"/>
              </a:spcBef>
            </a:pPr>
            <a:r>
              <a:rPr lang="en-US" sz="2400" b="0" dirty="0"/>
              <a:t>If QRS is prolonged (&gt;0.12 seconds) it occurs in the bundle </a:t>
            </a:r>
            <a:r>
              <a:rPr lang="en-US" sz="2400" b="0" dirty="0" smtClean="0"/>
              <a:t>branches</a:t>
            </a:r>
            <a:endParaRPr lang="en-US" dirty="0"/>
          </a:p>
          <a:p>
            <a:pPr>
              <a:lnSpc>
                <a:spcPct val="90000"/>
              </a:lnSpc>
              <a:spcBef>
                <a:spcPts val="240"/>
              </a:spcBef>
            </a:pPr>
            <a:r>
              <a:rPr lang="en-US" sz="2400" b="0" dirty="0"/>
              <a:t>Causes: meds, myocarditis, CV surgery, ACS</a:t>
            </a:r>
          </a:p>
          <a:p>
            <a:pPr marL="0" indent="0">
              <a:lnSpc>
                <a:spcPct val="90000"/>
              </a:lnSpc>
              <a:spcBef>
                <a:spcPts val="240"/>
              </a:spcBef>
              <a:buNone/>
            </a:pPr>
            <a:endParaRPr lang="en-US" sz="2400" b="0" dirty="0"/>
          </a:p>
        </p:txBody>
      </p:sp>
      <p:sp>
        <p:nvSpPr>
          <p:cNvPr id="155654" name="Rectangle 6"/>
          <p:cNvSpPr>
            <a:spLocks noChangeArrowheads="1"/>
          </p:cNvSpPr>
          <p:nvPr/>
        </p:nvSpPr>
        <p:spPr bwMode="auto">
          <a:xfrm>
            <a:off x="1814513" y="3052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55653" name="Object 5"/>
          <p:cNvGraphicFramePr>
            <a:graphicFrameLocks noChangeAspect="1"/>
          </p:cNvGraphicFramePr>
          <p:nvPr>
            <p:extLst>
              <p:ext uri="{D42A27DB-BD31-4B8C-83A1-F6EECF244321}">
                <p14:modId xmlns:p14="http://schemas.microsoft.com/office/powerpoint/2010/main" val="3083638112"/>
              </p:ext>
            </p:extLst>
          </p:nvPr>
        </p:nvGraphicFramePr>
        <p:xfrm>
          <a:off x="1066800" y="4495800"/>
          <a:ext cx="6781800" cy="1219200"/>
        </p:xfrm>
        <a:graphic>
          <a:graphicData uri="http://schemas.openxmlformats.org/presentationml/2006/ole">
            <mc:AlternateContent xmlns:mc="http://schemas.openxmlformats.org/markup-compatibility/2006">
              <mc:Choice xmlns:v="urn:schemas-microsoft-com:vml" Requires="v">
                <p:oleObj spid="_x0000_s155752" name="Bitmap Image" r:id="rId3" imgW="5629320" imgH="771480" progId="Paint.Picture">
                  <p:embed/>
                </p:oleObj>
              </mc:Choice>
              <mc:Fallback>
                <p:oleObj name="Bitmap Image" r:id="rId3" imgW="5629320" imgH="771480" progId="Paint.Picture">
                  <p:embed/>
                  <p:pic>
                    <p:nvPicPr>
                      <p:cNvPr id="0" name="Object 5"/>
                      <p:cNvPicPr>
                        <a:picLocks noChangeAspect="1" noChangeArrowheads="1"/>
                      </p:cNvPicPr>
                      <p:nvPr/>
                    </p:nvPicPr>
                    <p:blipFill>
                      <a:blip r:embed="rId4"/>
                      <a:srcRect/>
                      <a:stretch>
                        <a:fillRect/>
                      </a:stretch>
                    </p:blipFill>
                    <p:spPr bwMode="auto">
                      <a:xfrm>
                        <a:off x="1066800" y="4495800"/>
                        <a:ext cx="67818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1447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6676" name="Rectangle 4"/>
          <p:cNvSpPr>
            <a:spLocks noGrp="1" noChangeArrowheads="1"/>
          </p:cNvSpPr>
          <p:nvPr>
            <p:ph type="title"/>
          </p:nvPr>
        </p:nvSpPr>
        <p:spPr/>
        <p:txBody>
          <a:bodyPr/>
          <a:lstStyle/>
          <a:p>
            <a:pPr algn="ctr"/>
            <a:r>
              <a:rPr lang="en-US" sz="3600"/>
              <a:t>Complete Heart Block </a:t>
            </a:r>
            <a:br>
              <a:rPr lang="en-US" sz="3600"/>
            </a:br>
            <a:r>
              <a:rPr lang="en-US" sz="3600"/>
              <a:t>(Third Degree)</a:t>
            </a:r>
          </a:p>
        </p:txBody>
      </p:sp>
      <p:sp>
        <p:nvSpPr>
          <p:cNvPr id="2" name="Content Placeholder 1"/>
          <p:cNvSpPr>
            <a:spLocks noGrp="1"/>
          </p:cNvSpPr>
          <p:nvPr>
            <p:ph idx="1"/>
          </p:nvPr>
        </p:nvSpPr>
        <p:spPr/>
        <p:txBody>
          <a:bodyPr/>
          <a:lstStyle/>
          <a:p>
            <a:pPr>
              <a:spcBef>
                <a:spcPct val="50000"/>
              </a:spcBef>
            </a:pPr>
            <a:r>
              <a:rPr lang="en-US" sz="1800" dirty="0"/>
              <a:t>All electrical impulses from the atria are blocked before they reach the ventricle</a:t>
            </a:r>
          </a:p>
          <a:p>
            <a:pPr>
              <a:spcBef>
                <a:spcPct val="50000"/>
              </a:spcBef>
            </a:pPr>
            <a:r>
              <a:rPr lang="en-US" sz="1800" dirty="0"/>
              <a:t>Atrial block could occur at the AV junction, Bundle of His, or the bundle branches</a:t>
            </a:r>
          </a:p>
          <a:p>
            <a:pPr>
              <a:spcBef>
                <a:spcPct val="50000"/>
              </a:spcBef>
            </a:pPr>
            <a:r>
              <a:rPr lang="en-US" sz="1800" dirty="0"/>
              <a:t>P waves will be present and are consistent in shape and are regular in rhythm but will have </a:t>
            </a:r>
            <a:r>
              <a:rPr lang="en-US" sz="1800" b="0" dirty="0"/>
              <a:t>no relationship </a:t>
            </a:r>
            <a:r>
              <a:rPr lang="en-US" sz="1800" dirty="0"/>
              <a:t>to the QRS complexes</a:t>
            </a:r>
          </a:p>
          <a:p>
            <a:pPr>
              <a:spcBef>
                <a:spcPct val="50000"/>
              </a:spcBef>
            </a:pPr>
            <a:r>
              <a:rPr lang="en-US" sz="1800" dirty="0"/>
              <a:t>Complete blocks that occur at the AV junction will be faster in rate and have a normal QRS duration</a:t>
            </a:r>
          </a:p>
          <a:p>
            <a:pPr>
              <a:spcBef>
                <a:spcPct val="50000"/>
              </a:spcBef>
            </a:pPr>
            <a:r>
              <a:rPr lang="en-US" sz="1800" dirty="0"/>
              <a:t>Complete blocks that occur at the Bundle of His or the bundle branches will have a slower rate and a QRS duration &gt;0.12 seconds</a:t>
            </a:r>
          </a:p>
          <a:p>
            <a:endParaRPr lang="en-US" dirty="0"/>
          </a:p>
        </p:txBody>
      </p:sp>
      <p:sp>
        <p:nvSpPr>
          <p:cNvPr id="156681" name="Rectangle 9"/>
          <p:cNvSpPr>
            <a:spLocks noChangeArrowheads="1"/>
          </p:cNvSpPr>
          <p:nvPr/>
        </p:nvSpPr>
        <p:spPr bwMode="auto">
          <a:xfrm>
            <a:off x="1862138" y="2476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lgn="ctr"/>
            <a:r>
              <a:rPr lang="en-US" sz="3200" b="0"/>
              <a:t>Third Degree AV Block</a:t>
            </a:r>
            <a:br>
              <a:rPr lang="en-US" sz="3200" b="0"/>
            </a:br>
            <a:r>
              <a:rPr lang="en-US" sz="3200"/>
              <a:t>(Complete Heart Block)</a:t>
            </a:r>
            <a:endParaRPr lang="en-US" sz="3200" b="0"/>
          </a:p>
        </p:txBody>
      </p:sp>
      <p:pic>
        <p:nvPicPr>
          <p:cNvPr id="325635" name="Picture 3" descr="Third-AVbk"/>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838200" y="1752600"/>
            <a:ext cx="7296150" cy="2171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5636" name="Picture 4" descr="thriddegre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19600"/>
            <a:ext cx="7620000" cy="1303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lgn="ctr"/>
            <a:r>
              <a:rPr lang="en-US" sz="3200" b="0"/>
              <a:t>Third Degree AV Block</a:t>
            </a:r>
            <a:br>
              <a:rPr lang="en-US" sz="3200" b="0"/>
            </a:br>
            <a:r>
              <a:rPr lang="en-US" sz="3200"/>
              <a:t>(Complete Heart Block)</a:t>
            </a:r>
            <a:endParaRPr lang="en-US" sz="3200" b="0"/>
          </a:p>
        </p:txBody>
      </p:sp>
      <p:sp>
        <p:nvSpPr>
          <p:cNvPr id="551939" name="Rectangle 3"/>
          <p:cNvSpPr>
            <a:spLocks noGrp="1" noChangeArrowheads="1"/>
          </p:cNvSpPr>
          <p:nvPr>
            <p:ph sz="half" idx="1"/>
          </p:nvPr>
        </p:nvSpPr>
        <p:spPr/>
        <p:txBody>
          <a:bodyPr/>
          <a:lstStyle/>
          <a:p>
            <a:pPr>
              <a:buFontTx/>
              <a:buNone/>
            </a:pPr>
            <a:r>
              <a:rPr lang="en-US" sz="2800" b="1" dirty="0"/>
              <a:t>Possible causes:</a:t>
            </a:r>
          </a:p>
          <a:p>
            <a:r>
              <a:rPr lang="en-US" sz="2400" b="0" dirty="0"/>
              <a:t>Congenital</a:t>
            </a:r>
          </a:p>
          <a:p>
            <a:r>
              <a:rPr lang="en-US" sz="2400" b="0" dirty="0"/>
              <a:t>CV surgery</a:t>
            </a:r>
          </a:p>
          <a:p>
            <a:r>
              <a:rPr lang="en-US" sz="2400" b="0" dirty="0"/>
              <a:t>Meds: digitalis, </a:t>
            </a:r>
            <a:r>
              <a:rPr lang="en-US" sz="2400" b="0" dirty="0" err="1"/>
              <a:t>tricyclics</a:t>
            </a:r>
            <a:endParaRPr lang="en-US" sz="2400" b="0" dirty="0"/>
          </a:p>
          <a:p>
            <a:r>
              <a:rPr lang="en-US" sz="2400" b="0" dirty="0"/>
              <a:t>Acute coronary syndrome</a:t>
            </a:r>
          </a:p>
          <a:p>
            <a:r>
              <a:rPr lang="en-US" sz="2400" b="0" dirty="0"/>
              <a:t>Post MI</a:t>
            </a:r>
          </a:p>
        </p:txBody>
      </p:sp>
      <p:sp>
        <p:nvSpPr>
          <p:cNvPr id="551940" name="Rectangle 4"/>
          <p:cNvSpPr>
            <a:spLocks noGrp="1" noChangeArrowheads="1"/>
          </p:cNvSpPr>
          <p:nvPr>
            <p:ph sz="half" idx="2"/>
          </p:nvPr>
        </p:nvSpPr>
        <p:spPr/>
        <p:txBody>
          <a:bodyPr/>
          <a:lstStyle/>
          <a:p>
            <a:pPr>
              <a:buFontTx/>
              <a:buNone/>
            </a:pPr>
            <a:r>
              <a:rPr lang="en-US" sz="2800" b="1" dirty="0"/>
              <a:t>Signs &amp; Symptoms:</a:t>
            </a:r>
          </a:p>
          <a:p>
            <a:r>
              <a:rPr lang="en-US" sz="2400" b="0" dirty="0"/>
              <a:t>Asymptomatic to severe hemodynamic compromise</a:t>
            </a:r>
          </a:p>
          <a:p>
            <a:r>
              <a:rPr lang="en-US" sz="2400" b="0" dirty="0"/>
              <a:t>Dizziness</a:t>
            </a:r>
          </a:p>
          <a:p>
            <a:r>
              <a:rPr lang="en-US" sz="2400" b="0" dirty="0"/>
              <a:t>Syncope</a:t>
            </a:r>
          </a:p>
          <a:p>
            <a:r>
              <a:rPr lang="en-US" sz="2400" b="0" dirty="0"/>
              <a:t>Weakness</a:t>
            </a:r>
          </a:p>
          <a:p>
            <a:r>
              <a:rPr lang="en-US" sz="2400" b="0" dirty="0"/>
              <a:t>Chest pain</a:t>
            </a:r>
          </a:p>
          <a:p>
            <a:endParaRPr lang="en-US" sz="2400" b="1" dirty="0"/>
          </a:p>
          <a:p>
            <a:pPr>
              <a:buFontTx/>
              <a:buNone/>
            </a:pP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Practice…7</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smtClean="0"/>
              <a:t>Analyze the rhythm</a:t>
            </a:r>
          </a:p>
          <a:p>
            <a:pPr>
              <a:lnSpc>
                <a:spcPct val="90000"/>
              </a:lnSpc>
            </a:pPr>
            <a:r>
              <a:rPr lang="en-US" sz="2800" dirty="0" smtClean="0"/>
              <a:t>Do we need to do anything?</a:t>
            </a:r>
            <a:endParaRPr lang="en-US" sz="2800" dirty="0"/>
          </a:p>
        </p:txBody>
      </p:sp>
      <p:pic>
        <p:nvPicPr>
          <p:cNvPr id="2" name="Picture 1" descr="AV block 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641080" cy="20574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Practice…8</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third-degree-heart-blo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62" y="3276600"/>
            <a:ext cx="8991600" cy="2229055"/>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Practice…9</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first degree heart blo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0"/>
            <a:ext cx="8660740" cy="22606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026"/>
          <p:cNvSpPr>
            <a:spLocks noGrp="1" noChangeArrowheads="1"/>
          </p:cNvSpPr>
          <p:nvPr>
            <p:ph type="title"/>
          </p:nvPr>
        </p:nvSpPr>
        <p:spPr/>
        <p:txBody>
          <a:bodyPr/>
          <a:lstStyle/>
          <a:p>
            <a:pPr algn="ctr"/>
            <a:r>
              <a:rPr lang="en-US" dirty="0" smtClean="0"/>
              <a:t>Practice…9</a:t>
            </a:r>
            <a:endParaRPr lang="en-US" dirty="0"/>
          </a:p>
        </p:txBody>
      </p:sp>
      <p:sp>
        <p:nvSpPr>
          <p:cNvPr id="357379" name="Rectangle 1027"/>
          <p:cNvSpPr>
            <a:spLocks noGrp="1" noChangeArrowheads="1"/>
          </p:cNvSpPr>
          <p:nvPr>
            <p:ph idx="1"/>
          </p:nvPr>
        </p:nvSpPr>
        <p:spPr/>
        <p:txBody>
          <a:bodyPr/>
          <a:lstStyle/>
          <a:p>
            <a:pPr>
              <a:lnSpc>
                <a:spcPct val="90000"/>
              </a:lnSpc>
            </a:pPr>
            <a:r>
              <a:rPr lang="en-US" sz="2800" dirty="0"/>
              <a:t>Analyze the rhythm</a:t>
            </a:r>
          </a:p>
          <a:p>
            <a:pPr>
              <a:lnSpc>
                <a:spcPct val="90000"/>
              </a:lnSpc>
            </a:pPr>
            <a:r>
              <a:rPr lang="en-US" sz="2800" dirty="0"/>
              <a:t>Do we need to do anything?</a:t>
            </a:r>
          </a:p>
        </p:txBody>
      </p:sp>
      <p:pic>
        <p:nvPicPr>
          <p:cNvPr id="2" name="Picture 1" descr="2nd_degree_type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321040" cy="1981200"/>
          </a:xfrm>
          <a:prstGeom prst="rect">
            <a:avLst/>
          </a:prstGeom>
        </p:spPr>
      </p:pic>
    </p:spTree>
    <p:extLst>
      <p:ext uri="{BB962C8B-B14F-4D97-AF65-F5344CB8AC3E}">
        <p14:creationId xmlns:p14="http://schemas.microsoft.com/office/powerpoint/2010/main" val="40053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a:xfrm>
            <a:off x="3048000" y="4038600"/>
            <a:ext cx="6096000" cy="1219200"/>
          </a:xfrm>
        </p:spPr>
        <p:txBody>
          <a:bodyPr/>
          <a:lstStyle/>
          <a:p>
            <a:r>
              <a:rPr lang="en-US" sz="3600" dirty="0" smtClean="0"/>
              <a:t>12 Lead ECG </a:t>
            </a:r>
            <a:br>
              <a:rPr lang="en-US" sz="3600" dirty="0" smtClean="0"/>
            </a:br>
            <a:r>
              <a:rPr lang="en-US" sz="3600" dirty="0" smtClean="0"/>
              <a:t>Interpretation</a:t>
            </a:r>
            <a:endParaRPr lang="en-US" sz="3600" dirty="0"/>
          </a:p>
        </p:txBody>
      </p:sp>
    </p:spTree>
    <p:extLst>
      <p:ext uri="{BB962C8B-B14F-4D97-AF65-F5344CB8AC3E}">
        <p14:creationId xmlns:p14="http://schemas.microsoft.com/office/powerpoint/2010/main" val="10962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3" name="Picture 2"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sp>
        <p:nvSpPr>
          <p:cNvPr id="4" name="L-Shape 3"/>
          <p:cNvSpPr/>
          <p:nvPr/>
        </p:nvSpPr>
        <p:spPr bwMode="auto">
          <a:xfrm>
            <a:off x="152400" y="2286000"/>
            <a:ext cx="4267200" cy="2362200"/>
          </a:xfrm>
          <a:prstGeom prst="corner">
            <a:avLst>
              <a:gd name="adj1" fmla="val 50000"/>
              <a:gd name="adj2" fmla="val 85826"/>
            </a:avLst>
          </a:prstGeom>
          <a:solidFill>
            <a:schemeClr val="accent1">
              <a:alpha val="1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sp>
        <p:nvSpPr>
          <p:cNvPr id="5" name="L-Shape 4"/>
          <p:cNvSpPr/>
          <p:nvPr/>
        </p:nvSpPr>
        <p:spPr bwMode="auto">
          <a:xfrm>
            <a:off x="4495800" y="1219200"/>
            <a:ext cx="4495800" cy="3429000"/>
          </a:xfrm>
          <a:prstGeom prst="corner">
            <a:avLst>
              <a:gd name="adj1" fmla="val 27818"/>
              <a:gd name="adj2" fmla="val 60944"/>
            </a:avLst>
          </a:prstGeom>
          <a:solidFill>
            <a:srgbClr val="0000FF">
              <a:alpha val="10000"/>
            </a:srgbClr>
          </a:solidFill>
          <a:ln w="9525" cap="flat" cmpd="sng" algn="ctr">
            <a:solidFill>
              <a:schemeClr val="tx1"/>
            </a:solidFill>
            <a:prstDash val="solid"/>
            <a:round/>
            <a:headEnd type="none" w="med" len="med"/>
            <a:tailEnd type="none" w="med" len="med"/>
          </a:ln>
          <a:effectLst/>
          <a:scene3d>
            <a:camera prst="orthographicFront">
              <a:rot lat="0" lon="10499995" rev="10799999"/>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grpSp>
        <p:nvGrpSpPr>
          <p:cNvPr id="12" name="Group 11"/>
          <p:cNvGrpSpPr/>
          <p:nvPr/>
        </p:nvGrpSpPr>
        <p:grpSpPr>
          <a:xfrm>
            <a:off x="533400" y="1371600"/>
            <a:ext cx="7924800" cy="2971800"/>
            <a:chOff x="533400" y="1371600"/>
            <a:chExt cx="7924800" cy="2971800"/>
          </a:xfrm>
        </p:grpSpPr>
        <p:cxnSp>
          <p:nvCxnSpPr>
            <p:cNvPr id="7" name="Straight Connector 6"/>
            <p:cNvCxnSpPr/>
            <p:nvPr/>
          </p:nvCxnSpPr>
          <p:spPr bwMode="auto">
            <a:xfrm>
              <a:off x="533400" y="1371600"/>
              <a:ext cx="6934200" cy="2971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7467600" y="2514600"/>
              <a:ext cx="990600" cy="1828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TextBox 12"/>
          <p:cNvSpPr txBox="1"/>
          <p:nvPr/>
        </p:nvSpPr>
        <p:spPr>
          <a:xfrm>
            <a:off x="609600" y="3429000"/>
            <a:ext cx="1447800" cy="584776"/>
          </a:xfrm>
          <a:prstGeom prst="rect">
            <a:avLst/>
          </a:prstGeom>
          <a:noFill/>
        </p:spPr>
        <p:txBody>
          <a:bodyPr wrap="square" rtlCol="0">
            <a:spAutoFit/>
          </a:bodyPr>
          <a:lstStyle/>
          <a:p>
            <a:pPr>
              <a:buNone/>
            </a:pPr>
            <a:r>
              <a:rPr lang="en-US" dirty="0" smtClean="0"/>
              <a:t>Inferior</a:t>
            </a:r>
            <a:endParaRPr lang="en-US" dirty="0"/>
          </a:p>
        </p:txBody>
      </p:sp>
      <p:sp>
        <p:nvSpPr>
          <p:cNvPr id="14" name="TextBox 13"/>
          <p:cNvSpPr txBox="1"/>
          <p:nvPr/>
        </p:nvSpPr>
        <p:spPr>
          <a:xfrm>
            <a:off x="4876800" y="1600200"/>
            <a:ext cx="1371600" cy="830997"/>
          </a:xfrm>
          <a:prstGeom prst="rect">
            <a:avLst/>
          </a:prstGeom>
          <a:noFill/>
        </p:spPr>
        <p:txBody>
          <a:bodyPr wrap="square" rtlCol="0">
            <a:spAutoFit/>
          </a:bodyPr>
          <a:lstStyle/>
          <a:p>
            <a:pPr>
              <a:buNone/>
            </a:pPr>
            <a:r>
              <a:rPr lang="en-US" sz="2400" dirty="0" err="1" smtClean="0"/>
              <a:t>Septal</a:t>
            </a:r>
            <a:r>
              <a:rPr lang="en-US" sz="2400" dirty="0" smtClean="0"/>
              <a:t> Anterior</a:t>
            </a:r>
            <a:endParaRPr lang="en-US" sz="2400" dirty="0"/>
          </a:p>
        </p:txBody>
      </p:sp>
      <p:sp>
        <p:nvSpPr>
          <p:cNvPr id="15" name="TextBox 14"/>
          <p:cNvSpPr txBox="1"/>
          <p:nvPr/>
        </p:nvSpPr>
        <p:spPr>
          <a:xfrm>
            <a:off x="7315200" y="3200400"/>
            <a:ext cx="1447800" cy="584776"/>
          </a:xfrm>
          <a:prstGeom prst="rect">
            <a:avLst/>
          </a:prstGeom>
          <a:noFill/>
        </p:spPr>
        <p:txBody>
          <a:bodyPr wrap="square" rtlCol="0">
            <a:spAutoFit/>
          </a:bodyPr>
          <a:lstStyle/>
          <a:p>
            <a:pPr>
              <a:buNone/>
            </a:pPr>
            <a:r>
              <a:rPr lang="en-US" dirty="0" smtClean="0"/>
              <a:t>Lateral</a:t>
            </a:r>
            <a:endParaRPr lang="en-US" dirty="0"/>
          </a:p>
        </p:txBody>
      </p:sp>
    </p:spTree>
    <p:extLst>
      <p:ext uri="{BB962C8B-B14F-4D97-AF65-F5344CB8AC3E}">
        <p14:creationId xmlns:p14="http://schemas.microsoft.com/office/powerpoint/2010/main" val="14845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Preload</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dirty="0" smtClean="0"/>
              <a:t>The stretch on the walls of the ventricles at the end of diastole (just prior to contraction)</a:t>
            </a:r>
          </a:p>
          <a:p>
            <a:r>
              <a:rPr lang="en-US" dirty="0" smtClean="0"/>
              <a:t>Strongly influenced by the amount of blood returning to the heart</a:t>
            </a:r>
          </a:p>
          <a:p>
            <a:r>
              <a:rPr lang="en-US" dirty="0" smtClean="0"/>
              <a:t>Frank-Starling Law: </a:t>
            </a:r>
          </a:p>
          <a:p>
            <a:pPr lvl="1"/>
            <a:r>
              <a:rPr lang="en-US" dirty="0" smtClean="0"/>
              <a:t>The greater the volume of blood in the ventricle during diastole, the greater the force of the contraction (to a point)</a:t>
            </a:r>
          </a:p>
          <a:p>
            <a:r>
              <a:rPr lang="en-US" sz="2400" b="0" dirty="0" smtClean="0"/>
              <a:t>How can we increase Preload and therefore cardiac output?</a:t>
            </a:r>
            <a:endParaRPr lang="en-US" sz="2400" b="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4" name="Picture 3"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grpSp>
        <p:nvGrpSpPr>
          <p:cNvPr id="3" name="Group 2"/>
          <p:cNvGrpSpPr/>
          <p:nvPr/>
        </p:nvGrpSpPr>
        <p:grpSpPr>
          <a:xfrm>
            <a:off x="762000" y="1447800"/>
            <a:ext cx="609600" cy="2946976"/>
            <a:chOff x="762000" y="1447800"/>
            <a:chExt cx="609600" cy="2946976"/>
          </a:xfrm>
        </p:grpSpPr>
        <p:sp>
          <p:nvSpPr>
            <p:cNvPr id="2" name="TextBox 1"/>
            <p:cNvSpPr txBox="1"/>
            <p:nvPr/>
          </p:nvSpPr>
          <p:spPr>
            <a:xfrm>
              <a:off x="762000" y="14478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sp>
          <p:nvSpPr>
            <p:cNvPr id="6" name="TextBox 5"/>
            <p:cNvSpPr txBox="1"/>
            <p:nvPr/>
          </p:nvSpPr>
          <p:spPr>
            <a:xfrm>
              <a:off x="838200" y="2514600"/>
              <a:ext cx="533400" cy="584776"/>
            </a:xfrm>
            <a:prstGeom prst="rect">
              <a:avLst/>
            </a:prstGeom>
            <a:noFill/>
          </p:spPr>
          <p:txBody>
            <a:bodyPr wrap="square" rtlCol="0">
              <a:spAutoFit/>
            </a:bodyPr>
            <a:lstStyle/>
            <a:p>
              <a:pPr>
                <a:buNone/>
              </a:pPr>
              <a:r>
                <a:rPr lang="en-US" b="1" dirty="0">
                  <a:solidFill>
                    <a:srgbClr val="0000FF"/>
                  </a:solidFill>
                </a:rPr>
                <a:t>I</a:t>
              </a:r>
            </a:p>
          </p:txBody>
        </p:sp>
        <p:sp>
          <p:nvSpPr>
            <p:cNvPr id="7" name="TextBox 6"/>
            <p:cNvSpPr txBox="1"/>
            <p:nvPr/>
          </p:nvSpPr>
          <p:spPr>
            <a:xfrm>
              <a:off x="838200" y="3810000"/>
              <a:ext cx="533400" cy="584776"/>
            </a:xfrm>
            <a:prstGeom prst="rect">
              <a:avLst/>
            </a:prstGeom>
            <a:noFill/>
          </p:spPr>
          <p:txBody>
            <a:bodyPr wrap="square" rtlCol="0">
              <a:spAutoFit/>
            </a:bodyPr>
            <a:lstStyle/>
            <a:p>
              <a:pPr>
                <a:buNone/>
              </a:pPr>
              <a:r>
                <a:rPr lang="en-US" b="1" dirty="0">
                  <a:solidFill>
                    <a:srgbClr val="0000FF"/>
                  </a:solidFill>
                </a:rPr>
                <a:t>I</a:t>
              </a:r>
            </a:p>
          </p:txBody>
        </p:sp>
      </p:grpSp>
      <p:grpSp>
        <p:nvGrpSpPr>
          <p:cNvPr id="5" name="Group 4"/>
          <p:cNvGrpSpPr/>
          <p:nvPr/>
        </p:nvGrpSpPr>
        <p:grpSpPr>
          <a:xfrm>
            <a:off x="3200400" y="2514600"/>
            <a:ext cx="533400" cy="1880176"/>
            <a:chOff x="3200400" y="2514600"/>
            <a:chExt cx="533400" cy="1880176"/>
          </a:xfrm>
        </p:grpSpPr>
        <p:sp>
          <p:nvSpPr>
            <p:cNvPr id="8" name="TextBox 7"/>
            <p:cNvSpPr txBox="1"/>
            <p:nvPr/>
          </p:nvSpPr>
          <p:spPr>
            <a:xfrm>
              <a:off x="3200400" y="3810000"/>
              <a:ext cx="533400" cy="584776"/>
            </a:xfrm>
            <a:prstGeom prst="rect">
              <a:avLst/>
            </a:prstGeom>
            <a:noFill/>
          </p:spPr>
          <p:txBody>
            <a:bodyPr wrap="square" rtlCol="0">
              <a:spAutoFit/>
            </a:bodyPr>
            <a:lstStyle/>
            <a:p>
              <a:pPr>
                <a:buNone/>
              </a:pPr>
              <a:r>
                <a:rPr lang="en-US" b="1" dirty="0">
                  <a:solidFill>
                    <a:srgbClr val="0000FF"/>
                  </a:solidFill>
                </a:rPr>
                <a:t>I</a:t>
              </a:r>
            </a:p>
          </p:txBody>
        </p:sp>
        <p:sp>
          <p:nvSpPr>
            <p:cNvPr id="9" name="TextBox 8"/>
            <p:cNvSpPr txBox="1"/>
            <p:nvPr/>
          </p:nvSpPr>
          <p:spPr>
            <a:xfrm>
              <a:off x="3200400" y="25146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grpSp>
      <p:sp>
        <p:nvSpPr>
          <p:cNvPr id="10" name="TextBox 9"/>
          <p:cNvSpPr txBox="1"/>
          <p:nvPr/>
        </p:nvSpPr>
        <p:spPr>
          <a:xfrm>
            <a:off x="5334000" y="3810000"/>
            <a:ext cx="533400" cy="584776"/>
          </a:xfrm>
          <a:prstGeom prst="rect">
            <a:avLst/>
          </a:prstGeom>
          <a:noFill/>
        </p:spPr>
        <p:txBody>
          <a:bodyPr wrap="square" rtlCol="0">
            <a:spAutoFit/>
          </a:bodyPr>
          <a:lstStyle/>
          <a:p>
            <a:pPr>
              <a:buNone/>
            </a:pPr>
            <a:r>
              <a:rPr lang="en-US" dirty="0">
                <a:solidFill>
                  <a:srgbClr val="0000FF"/>
                </a:solidFill>
              </a:rPr>
              <a:t>A</a:t>
            </a:r>
          </a:p>
        </p:txBody>
      </p:sp>
      <p:sp>
        <p:nvSpPr>
          <p:cNvPr id="11" name="TextBox 10"/>
          <p:cNvSpPr txBox="1"/>
          <p:nvPr/>
        </p:nvSpPr>
        <p:spPr>
          <a:xfrm>
            <a:off x="5257800" y="2514600"/>
            <a:ext cx="533400" cy="584776"/>
          </a:xfrm>
          <a:prstGeom prst="rect">
            <a:avLst/>
          </a:prstGeom>
          <a:noFill/>
        </p:spPr>
        <p:txBody>
          <a:bodyPr wrap="square" rtlCol="0">
            <a:spAutoFit/>
          </a:bodyPr>
          <a:lstStyle/>
          <a:p>
            <a:pPr>
              <a:buNone/>
            </a:pPr>
            <a:r>
              <a:rPr lang="en-US" dirty="0">
                <a:solidFill>
                  <a:srgbClr val="0000FF"/>
                </a:solidFill>
              </a:rPr>
              <a:t>S</a:t>
            </a:r>
          </a:p>
        </p:txBody>
      </p:sp>
      <p:sp>
        <p:nvSpPr>
          <p:cNvPr id="12" name="TextBox 11"/>
          <p:cNvSpPr txBox="1"/>
          <p:nvPr/>
        </p:nvSpPr>
        <p:spPr>
          <a:xfrm>
            <a:off x="5257800" y="1295400"/>
            <a:ext cx="533400" cy="584776"/>
          </a:xfrm>
          <a:prstGeom prst="rect">
            <a:avLst/>
          </a:prstGeom>
          <a:noFill/>
        </p:spPr>
        <p:txBody>
          <a:bodyPr wrap="square" rtlCol="0">
            <a:spAutoFit/>
          </a:bodyPr>
          <a:lstStyle/>
          <a:p>
            <a:pPr>
              <a:buNone/>
            </a:pPr>
            <a:r>
              <a:rPr lang="en-US" dirty="0">
                <a:solidFill>
                  <a:srgbClr val="0000FF"/>
                </a:solidFill>
              </a:rPr>
              <a:t>S</a:t>
            </a:r>
          </a:p>
        </p:txBody>
      </p:sp>
      <p:grpSp>
        <p:nvGrpSpPr>
          <p:cNvPr id="16" name="Group 15"/>
          <p:cNvGrpSpPr/>
          <p:nvPr/>
        </p:nvGrpSpPr>
        <p:grpSpPr>
          <a:xfrm>
            <a:off x="7620000" y="1295400"/>
            <a:ext cx="533400" cy="3099376"/>
            <a:chOff x="7620000" y="1295400"/>
            <a:chExt cx="533400" cy="3099376"/>
          </a:xfrm>
        </p:grpSpPr>
        <p:sp>
          <p:nvSpPr>
            <p:cNvPr id="13" name="TextBox 12"/>
            <p:cNvSpPr txBox="1"/>
            <p:nvPr/>
          </p:nvSpPr>
          <p:spPr>
            <a:xfrm>
              <a:off x="7620000" y="1295400"/>
              <a:ext cx="533400" cy="584776"/>
            </a:xfrm>
            <a:prstGeom prst="rect">
              <a:avLst/>
            </a:prstGeom>
            <a:noFill/>
          </p:spPr>
          <p:txBody>
            <a:bodyPr wrap="square" rtlCol="0">
              <a:spAutoFit/>
            </a:bodyPr>
            <a:lstStyle/>
            <a:p>
              <a:pPr>
                <a:buNone/>
              </a:pPr>
              <a:r>
                <a:rPr lang="en-US" dirty="0">
                  <a:solidFill>
                    <a:srgbClr val="0000FF"/>
                  </a:solidFill>
                </a:rPr>
                <a:t>A</a:t>
              </a:r>
            </a:p>
          </p:txBody>
        </p:sp>
        <p:sp>
          <p:nvSpPr>
            <p:cNvPr id="14" name="TextBox 13"/>
            <p:cNvSpPr txBox="1"/>
            <p:nvPr/>
          </p:nvSpPr>
          <p:spPr>
            <a:xfrm>
              <a:off x="7620000" y="25908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sp>
          <p:nvSpPr>
            <p:cNvPr id="15" name="TextBox 14"/>
            <p:cNvSpPr txBox="1"/>
            <p:nvPr/>
          </p:nvSpPr>
          <p:spPr>
            <a:xfrm>
              <a:off x="7620000" y="3810000"/>
              <a:ext cx="533400" cy="584776"/>
            </a:xfrm>
            <a:prstGeom prst="rect">
              <a:avLst/>
            </a:prstGeom>
            <a:noFill/>
          </p:spPr>
          <p:txBody>
            <a:bodyPr wrap="square" rtlCol="0">
              <a:spAutoFit/>
            </a:bodyPr>
            <a:lstStyle/>
            <a:p>
              <a:pPr>
                <a:buNone/>
              </a:pPr>
              <a:r>
                <a:rPr lang="en-US" dirty="0" smtClean="0">
                  <a:solidFill>
                    <a:srgbClr val="0000FF"/>
                  </a:solidFill>
                </a:rPr>
                <a:t>L</a:t>
              </a:r>
              <a:endParaRPr lang="en-US" dirty="0">
                <a:solidFill>
                  <a:srgbClr val="0000FF"/>
                </a:solidFill>
              </a:endParaRPr>
            </a:p>
          </p:txBody>
        </p:sp>
      </p:gr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ChangeArrowheads="1"/>
          </p:cNvSpPr>
          <p:nvPr/>
        </p:nvSpPr>
        <p:spPr bwMode="auto">
          <a:xfrm>
            <a:off x="2862263"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404482" name="Picture 2" descr="coronary ar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538374"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04485" name="Rectangle 5"/>
          <p:cNvSpPr>
            <a:spLocks noGrp="1" noChangeArrowheads="1"/>
          </p:cNvSpPr>
          <p:nvPr>
            <p:ph type="title"/>
          </p:nvPr>
        </p:nvSpPr>
        <p:spPr>
          <a:xfrm>
            <a:off x="0" y="0"/>
            <a:ext cx="9144000" cy="1143000"/>
          </a:xfrm>
        </p:spPr>
        <p:txBody>
          <a:bodyPr/>
          <a:lstStyle/>
          <a:p>
            <a:pPr algn="ctr"/>
            <a:r>
              <a:rPr lang="en-US"/>
              <a:t>Coronary Circulation</a:t>
            </a:r>
          </a:p>
        </p:txBody>
      </p:sp>
      <p:sp>
        <p:nvSpPr>
          <p:cNvPr id="2" name="TextBox 1"/>
          <p:cNvSpPr txBox="1"/>
          <p:nvPr/>
        </p:nvSpPr>
        <p:spPr>
          <a:xfrm>
            <a:off x="1752600" y="3505200"/>
            <a:ext cx="1066800" cy="477054"/>
          </a:xfrm>
          <a:prstGeom prst="rect">
            <a:avLst/>
          </a:prstGeom>
          <a:noFill/>
        </p:spPr>
        <p:txBody>
          <a:bodyPr wrap="square" rtlCol="0">
            <a:spAutoFit/>
          </a:bodyPr>
          <a:lstStyle/>
          <a:p>
            <a:r>
              <a:rPr lang="en-US" sz="2500" b="1" dirty="0" smtClean="0">
                <a:solidFill>
                  <a:srgbClr val="0000FF"/>
                </a:solidFill>
              </a:rPr>
              <a:t>RCA</a:t>
            </a:r>
            <a:endParaRPr lang="en-US" sz="2500" b="1" dirty="0">
              <a:solidFill>
                <a:srgbClr val="0000FF"/>
              </a:solidFill>
            </a:endParaRPr>
          </a:p>
        </p:txBody>
      </p:sp>
      <p:sp>
        <p:nvSpPr>
          <p:cNvPr id="3" name="TextBox 2"/>
          <p:cNvSpPr txBox="1"/>
          <p:nvPr/>
        </p:nvSpPr>
        <p:spPr>
          <a:xfrm>
            <a:off x="6477000" y="2743200"/>
            <a:ext cx="914400" cy="477054"/>
          </a:xfrm>
          <a:prstGeom prst="rect">
            <a:avLst/>
          </a:prstGeom>
          <a:noFill/>
        </p:spPr>
        <p:txBody>
          <a:bodyPr wrap="square" rtlCol="0">
            <a:spAutoFit/>
          </a:bodyPr>
          <a:lstStyle/>
          <a:p>
            <a:r>
              <a:rPr lang="en-US" sz="2500" b="1" dirty="0" err="1" smtClean="0">
                <a:solidFill>
                  <a:srgbClr val="0000FF"/>
                </a:solidFill>
              </a:rPr>
              <a:t>LCx</a:t>
            </a:r>
            <a:endParaRPr lang="en-US" sz="2500" b="1" dirty="0">
              <a:solidFill>
                <a:srgbClr val="0000FF"/>
              </a:solidFill>
            </a:endParaRPr>
          </a:p>
        </p:txBody>
      </p:sp>
      <p:sp>
        <p:nvSpPr>
          <p:cNvPr id="4" name="TextBox 3"/>
          <p:cNvSpPr txBox="1"/>
          <p:nvPr/>
        </p:nvSpPr>
        <p:spPr>
          <a:xfrm>
            <a:off x="6477000" y="3505200"/>
            <a:ext cx="990600" cy="477054"/>
          </a:xfrm>
          <a:prstGeom prst="rect">
            <a:avLst/>
          </a:prstGeom>
          <a:noFill/>
        </p:spPr>
        <p:txBody>
          <a:bodyPr wrap="square" rtlCol="0">
            <a:spAutoFit/>
          </a:bodyPr>
          <a:lstStyle/>
          <a:p>
            <a:r>
              <a:rPr lang="en-US" sz="2500" b="1" dirty="0" smtClean="0">
                <a:solidFill>
                  <a:srgbClr val="0000FF"/>
                </a:solidFill>
              </a:rPr>
              <a:t>LAD</a:t>
            </a:r>
            <a:endParaRPr lang="en-US" sz="2500" b="1" dirty="0">
              <a:solidFill>
                <a:srgbClr val="0000FF"/>
              </a:solidFill>
            </a:endParaRPr>
          </a:p>
        </p:txBody>
      </p:sp>
    </p:spTree>
    <p:extLst>
      <p:ext uri="{BB962C8B-B14F-4D97-AF65-F5344CB8AC3E}">
        <p14:creationId xmlns:p14="http://schemas.microsoft.com/office/powerpoint/2010/main" val="5748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3" name="Picture 2" descr="Reg EC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27611"/>
          </a:xfrm>
          <a:prstGeom prst="rect">
            <a:avLst/>
          </a:prstGeom>
        </p:spPr>
      </p:pic>
      <p:sp>
        <p:nvSpPr>
          <p:cNvPr id="4" name="L-Shape 3"/>
          <p:cNvSpPr/>
          <p:nvPr/>
        </p:nvSpPr>
        <p:spPr bwMode="auto">
          <a:xfrm>
            <a:off x="152400" y="2286000"/>
            <a:ext cx="4267200" cy="2362200"/>
          </a:xfrm>
          <a:prstGeom prst="corner">
            <a:avLst>
              <a:gd name="adj1" fmla="val 50000"/>
              <a:gd name="adj2" fmla="val 85826"/>
            </a:avLst>
          </a:prstGeom>
          <a:solidFill>
            <a:schemeClr val="accent1">
              <a:alpha val="1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sp>
        <p:nvSpPr>
          <p:cNvPr id="5" name="L-Shape 4"/>
          <p:cNvSpPr/>
          <p:nvPr/>
        </p:nvSpPr>
        <p:spPr bwMode="auto">
          <a:xfrm>
            <a:off x="4495800" y="1219200"/>
            <a:ext cx="4495800" cy="3429000"/>
          </a:xfrm>
          <a:prstGeom prst="corner">
            <a:avLst>
              <a:gd name="adj1" fmla="val 27818"/>
              <a:gd name="adj2" fmla="val 60944"/>
            </a:avLst>
          </a:prstGeom>
          <a:solidFill>
            <a:srgbClr val="0000FF">
              <a:alpha val="10000"/>
            </a:srgbClr>
          </a:solidFill>
          <a:ln w="9525" cap="flat" cmpd="sng" algn="ctr">
            <a:solidFill>
              <a:schemeClr val="tx1"/>
            </a:solidFill>
            <a:prstDash val="solid"/>
            <a:round/>
            <a:headEnd type="none" w="med" len="med"/>
            <a:tailEnd type="none" w="med" len="med"/>
          </a:ln>
          <a:effectLst/>
          <a:scene3d>
            <a:camera prst="orthographicFront">
              <a:rot lat="0" lon="10499995" rev="10799999"/>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a typeface="ＭＳ Ｐゴシック" pitchFamily="-84" charset="-128"/>
            </a:endParaRPr>
          </a:p>
        </p:txBody>
      </p:sp>
      <p:grpSp>
        <p:nvGrpSpPr>
          <p:cNvPr id="12" name="Group 11"/>
          <p:cNvGrpSpPr/>
          <p:nvPr/>
        </p:nvGrpSpPr>
        <p:grpSpPr>
          <a:xfrm>
            <a:off x="533400" y="1371600"/>
            <a:ext cx="7924800" cy="2971800"/>
            <a:chOff x="533400" y="1371600"/>
            <a:chExt cx="7924800" cy="2971800"/>
          </a:xfrm>
        </p:grpSpPr>
        <p:cxnSp>
          <p:nvCxnSpPr>
            <p:cNvPr id="7" name="Straight Connector 6"/>
            <p:cNvCxnSpPr/>
            <p:nvPr/>
          </p:nvCxnSpPr>
          <p:spPr bwMode="auto">
            <a:xfrm>
              <a:off x="533400" y="1371600"/>
              <a:ext cx="6934200" cy="2971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7467600" y="2514600"/>
              <a:ext cx="990600" cy="1828800"/>
            </a:xfrm>
            <a:prstGeom prst="line">
              <a:avLst/>
            </a:prstGeom>
            <a:solidFill>
              <a:schemeClr val="accent1"/>
            </a:solidFill>
            <a:ln w="1270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TextBox 12"/>
          <p:cNvSpPr txBox="1"/>
          <p:nvPr/>
        </p:nvSpPr>
        <p:spPr>
          <a:xfrm>
            <a:off x="609600" y="3429000"/>
            <a:ext cx="1447800" cy="584776"/>
          </a:xfrm>
          <a:prstGeom prst="rect">
            <a:avLst/>
          </a:prstGeom>
          <a:noFill/>
        </p:spPr>
        <p:txBody>
          <a:bodyPr wrap="square" rtlCol="0">
            <a:spAutoFit/>
          </a:bodyPr>
          <a:lstStyle/>
          <a:p>
            <a:pPr>
              <a:buNone/>
            </a:pPr>
            <a:r>
              <a:rPr lang="en-US" dirty="0" smtClean="0"/>
              <a:t>RCA</a:t>
            </a:r>
            <a:endParaRPr lang="en-US" dirty="0"/>
          </a:p>
        </p:txBody>
      </p:sp>
      <p:sp>
        <p:nvSpPr>
          <p:cNvPr id="14" name="TextBox 13"/>
          <p:cNvSpPr txBox="1"/>
          <p:nvPr/>
        </p:nvSpPr>
        <p:spPr>
          <a:xfrm>
            <a:off x="4876800" y="1600200"/>
            <a:ext cx="1371600" cy="584776"/>
          </a:xfrm>
          <a:prstGeom prst="rect">
            <a:avLst/>
          </a:prstGeom>
          <a:noFill/>
        </p:spPr>
        <p:txBody>
          <a:bodyPr wrap="square" rtlCol="0">
            <a:spAutoFit/>
          </a:bodyPr>
          <a:lstStyle/>
          <a:p>
            <a:pPr>
              <a:buNone/>
            </a:pPr>
            <a:r>
              <a:rPr lang="en-US" dirty="0" smtClean="0"/>
              <a:t>LAD</a:t>
            </a:r>
            <a:endParaRPr lang="en-US" dirty="0"/>
          </a:p>
        </p:txBody>
      </p:sp>
      <p:sp>
        <p:nvSpPr>
          <p:cNvPr id="15" name="TextBox 14"/>
          <p:cNvSpPr txBox="1"/>
          <p:nvPr/>
        </p:nvSpPr>
        <p:spPr>
          <a:xfrm>
            <a:off x="7315200" y="3200400"/>
            <a:ext cx="1447800" cy="584776"/>
          </a:xfrm>
          <a:prstGeom prst="rect">
            <a:avLst/>
          </a:prstGeom>
          <a:noFill/>
        </p:spPr>
        <p:txBody>
          <a:bodyPr wrap="square" rtlCol="0">
            <a:spAutoFit/>
          </a:bodyPr>
          <a:lstStyle/>
          <a:p>
            <a:pPr>
              <a:buNone/>
            </a:pPr>
            <a:r>
              <a:rPr lang="en-US" dirty="0" err="1" smtClean="0"/>
              <a:t>LCx</a:t>
            </a:r>
            <a:endParaRPr lang="en-US" dirty="0" smtClean="0"/>
          </a:p>
        </p:txBody>
      </p:sp>
    </p:spTree>
    <p:extLst>
      <p:ext uri="{BB962C8B-B14F-4D97-AF65-F5344CB8AC3E}">
        <p14:creationId xmlns:p14="http://schemas.microsoft.com/office/powerpoint/2010/main" val="279116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1169988"/>
            <a:ext cx="37242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125" y="5892800"/>
            <a:ext cx="976549" cy="276999"/>
          </a:xfrm>
          <a:prstGeom prst="rect">
            <a:avLst/>
          </a:prstGeom>
          <a:noFill/>
        </p:spPr>
        <p:txBody>
          <a:bodyPr wrap="none" rtlCol="0">
            <a:spAutoFit/>
          </a:bodyPr>
          <a:lstStyle/>
          <a:p>
            <a:pPr>
              <a:buNone/>
            </a:pPr>
            <a:r>
              <a:rPr lang="en-US" sz="1200" dirty="0" smtClean="0"/>
              <a:t>Dada, 2013</a:t>
            </a:r>
            <a:endParaRPr lang="en-US" sz="1200" dirty="0"/>
          </a:p>
        </p:txBody>
      </p:sp>
    </p:spTree>
    <p:extLst>
      <p:ext uri="{BB962C8B-B14F-4D97-AF65-F5344CB8AC3E}">
        <p14:creationId xmlns:p14="http://schemas.microsoft.com/office/powerpoint/2010/main" val="13174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Ischemia </a:t>
            </a:r>
            <a:r>
              <a:rPr lang="en-US" dirty="0" err="1" smtClean="0"/>
              <a:t>vs</a:t>
            </a:r>
            <a:r>
              <a:rPr lang="en-US" dirty="0" smtClean="0"/>
              <a:t> Infarct</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Ischemia:</a:t>
            </a:r>
          </a:p>
          <a:p>
            <a:pPr lvl="1">
              <a:lnSpc>
                <a:spcPct val="90000"/>
              </a:lnSpc>
            </a:pPr>
            <a:r>
              <a:rPr lang="en-US" sz="2300" dirty="0" smtClean="0"/>
              <a:t>ST segment depression</a:t>
            </a:r>
          </a:p>
          <a:p>
            <a:pPr lvl="1">
              <a:lnSpc>
                <a:spcPct val="90000"/>
              </a:lnSpc>
            </a:pPr>
            <a:r>
              <a:rPr lang="en-US" sz="2300" dirty="0" smtClean="0"/>
              <a:t>Flipped T waves</a:t>
            </a:r>
          </a:p>
          <a:p>
            <a:pPr>
              <a:lnSpc>
                <a:spcPct val="90000"/>
              </a:lnSpc>
            </a:pPr>
            <a:r>
              <a:rPr lang="en-US" sz="2400" dirty="0" smtClean="0"/>
              <a:t>Infarct:</a:t>
            </a:r>
          </a:p>
          <a:p>
            <a:pPr lvl="1">
              <a:lnSpc>
                <a:spcPct val="90000"/>
              </a:lnSpc>
            </a:pPr>
            <a:r>
              <a:rPr lang="en-US" sz="2300" dirty="0" smtClean="0"/>
              <a:t>ST segment elevation</a:t>
            </a:r>
          </a:p>
          <a:p>
            <a:pPr lvl="1">
              <a:lnSpc>
                <a:spcPct val="90000"/>
              </a:lnSpc>
            </a:pPr>
            <a:r>
              <a:rPr lang="en-US" sz="2300" dirty="0" smtClean="0"/>
              <a:t>In order to call it a STEMI = </a:t>
            </a:r>
          </a:p>
          <a:p>
            <a:pPr marL="346075" lvl="1" indent="0">
              <a:lnSpc>
                <a:spcPct val="90000"/>
              </a:lnSpc>
              <a:buNone/>
            </a:pPr>
            <a:r>
              <a:rPr lang="en-US" sz="2300" dirty="0" smtClean="0"/>
              <a:t>**ST elevation of 1mm or more in 2 or more contiguous leads**</a:t>
            </a:r>
          </a:p>
          <a:p>
            <a:pPr lvl="1">
              <a:lnSpc>
                <a:spcPct val="90000"/>
              </a:lnSpc>
            </a:pPr>
            <a:r>
              <a:rPr lang="en-US" sz="2300" dirty="0" smtClean="0"/>
              <a:t>Time is Tissue!</a:t>
            </a:r>
          </a:p>
          <a:p>
            <a:pPr lvl="1">
              <a:lnSpc>
                <a:spcPct val="90000"/>
              </a:lnSpc>
            </a:pPr>
            <a:r>
              <a:rPr lang="en-US" sz="2300" dirty="0" smtClean="0"/>
              <a:t>“Door to Balloon” time</a:t>
            </a:r>
          </a:p>
          <a:p>
            <a:pPr>
              <a:lnSpc>
                <a:spcPct val="90000"/>
              </a:lnSpc>
            </a:pPr>
            <a:r>
              <a:rPr lang="en-US" sz="2400" dirty="0" smtClean="0"/>
              <a:t>Pathological Q waves:</a:t>
            </a:r>
          </a:p>
          <a:p>
            <a:pPr lvl="1">
              <a:lnSpc>
                <a:spcPct val="90000"/>
              </a:lnSpc>
            </a:pPr>
            <a:r>
              <a:rPr lang="en-US" sz="2300" dirty="0" smtClean="0"/>
              <a:t>Can indicate old infarct</a:t>
            </a:r>
            <a:endParaRPr lang="en-US" sz="2300" dirty="0"/>
          </a:p>
        </p:txBody>
      </p:sp>
    </p:spTree>
    <p:extLst>
      <p:ext uri="{BB962C8B-B14F-4D97-AF65-F5344CB8AC3E}">
        <p14:creationId xmlns:p14="http://schemas.microsoft.com/office/powerpoint/2010/main" val="2335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60901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Serial ST Changes with MI</a:t>
            </a:r>
            <a:endParaRPr lang="en-US" dirty="0"/>
          </a:p>
        </p:txBody>
      </p:sp>
      <p:sp>
        <p:nvSpPr>
          <p:cNvPr id="3" name="TextBox 2"/>
          <p:cNvSpPr txBox="1"/>
          <p:nvPr/>
        </p:nvSpPr>
        <p:spPr>
          <a:xfrm>
            <a:off x="0" y="5943600"/>
            <a:ext cx="2042097" cy="276999"/>
          </a:xfrm>
          <a:prstGeom prst="rect">
            <a:avLst/>
          </a:prstGeom>
          <a:noFill/>
        </p:spPr>
        <p:txBody>
          <a:bodyPr wrap="none" rtlCol="0">
            <a:spAutoFit/>
          </a:bodyPr>
          <a:lstStyle/>
          <a:p>
            <a:pPr>
              <a:buNone/>
            </a:pPr>
            <a:r>
              <a:rPr lang="en-GB" sz="1200" dirty="0" smtClean="0">
                <a:latin typeface="Arial" charset="0"/>
              </a:rPr>
              <a:t>Sheppard &amp; </a:t>
            </a:r>
            <a:r>
              <a:rPr lang="en-GB" sz="1200" dirty="0" err="1" smtClean="0">
                <a:latin typeface="Arial" charset="0"/>
              </a:rPr>
              <a:t>Channer</a:t>
            </a:r>
            <a:r>
              <a:rPr lang="en-GB" sz="1200" dirty="0" smtClean="0">
                <a:latin typeface="Arial" charset="0"/>
              </a:rPr>
              <a:t>, 2004</a:t>
            </a:r>
            <a:endParaRPr lang="en-US" sz="1200" dirty="0"/>
          </a:p>
        </p:txBody>
      </p:sp>
      <p:sp>
        <p:nvSpPr>
          <p:cNvPr id="4" name="Rectangle 3"/>
          <p:cNvSpPr/>
          <p:nvPr/>
        </p:nvSpPr>
        <p:spPr>
          <a:xfrm>
            <a:off x="76199" y="3405188"/>
            <a:ext cx="8609013" cy="1994392"/>
          </a:xfrm>
          <a:prstGeom prst="rect">
            <a:avLst/>
          </a:prstGeom>
        </p:spPr>
        <p:txBody>
          <a:bodyPr wrap="square">
            <a:spAutoFit/>
          </a:bodyPr>
          <a:lstStyle/>
          <a:p>
            <a:pPr>
              <a:buNone/>
            </a:pPr>
            <a:r>
              <a:rPr lang="en-US" sz="1800" b="1" dirty="0" err="1"/>
              <a:t>H</a:t>
            </a:r>
            <a:r>
              <a:rPr lang="en-US" sz="1800" b="1" dirty="0" err="1" smtClean="0"/>
              <a:t>yperacute</a:t>
            </a:r>
            <a:r>
              <a:rPr lang="en-US" sz="1600" dirty="0" smtClean="0"/>
              <a:t> </a:t>
            </a:r>
            <a:r>
              <a:rPr lang="en-US" sz="1600" dirty="0"/>
              <a:t>(minutes)—tall-waves and progressive ST-elevation;</a:t>
            </a:r>
          </a:p>
          <a:p>
            <a:pPr>
              <a:buNone/>
            </a:pPr>
            <a:r>
              <a:rPr lang="en-US" sz="1800" b="1" dirty="0"/>
              <a:t>A</a:t>
            </a:r>
            <a:r>
              <a:rPr lang="en-US" sz="1800" b="1" dirty="0" smtClean="0"/>
              <a:t>cute</a:t>
            </a:r>
            <a:r>
              <a:rPr lang="en-US" sz="1600" dirty="0" smtClean="0"/>
              <a:t> </a:t>
            </a:r>
            <a:r>
              <a:rPr lang="en-US" sz="1600" dirty="0"/>
              <a:t>(minutes to hours)—obvious ST-elevation and gradual loss of R-wave;</a:t>
            </a:r>
          </a:p>
          <a:p>
            <a:pPr>
              <a:buNone/>
            </a:pPr>
            <a:r>
              <a:rPr lang="en-US" sz="1800" b="1" dirty="0"/>
              <a:t>E</a:t>
            </a:r>
            <a:r>
              <a:rPr lang="en-US" sz="1800" b="1" dirty="0" smtClean="0"/>
              <a:t>arly</a:t>
            </a:r>
            <a:r>
              <a:rPr lang="en-US" sz="1600" dirty="0" smtClean="0"/>
              <a:t> </a:t>
            </a:r>
            <a:r>
              <a:rPr lang="en-US" sz="1600" dirty="0"/>
              <a:t>(hours to days)—development of Q-waves, return of ST-segments to baseline, </a:t>
            </a:r>
            <a:r>
              <a:rPr lang="en-US" sz="1600" dirty="0" smtClean="0"/>
              <a:t>T-  </a:t>
            </a:r>
          </a:p>
          <a:p>
            <a:pPr>
              <a:buNone/>
            </a:pPr>
            <a:r>
              <a:rPr lang="en-US" sz="1600" dirty="0"/>
              <a:t> </a:t>
            </a:r>
            <a:r>
              <a:rPr lang="en-US" sz="1600" dirty="0" smtClean="0"/>
              <a:t>          wave </a:t>
            </a:r>
            <a:r>
              <a:rPr lang="en-US" sz="1600" dirty="0"/>
              <a:t>inversion</a:t>
            </a:r>
            <a:r>
              <a:rPr lang="en-US" sz="1600" dirty="0" smtClean="0"/>
              <a:t>;</a:t>
            </a:r>
          </a:p>
          <a:p>
            <a:pPr>
              <a:buNone/>
            </a:pPr>
            <a:r>
              <a:rPr lang="en-US" sz="1800" b="1" dirty="0"/>
              <a:t>I</a:t>
            </a:r>
            <a:r>
              <a:rPr lang="en-US" sz="1800" b="1" dirty="0" smtClean="0"/>
              <a:t>ndeterminate</a:t>
            </a:r>
            <a:r>
              <a:rPr lang="en-US" sz="1600" dirty="0" smtClean="0"/>
              <a:t> (days to weeks)—Q-waves and persisting T-wave inversion; and</a:t>
            </a:r>
          </a:p>
          <a:p>
            <a:pPr>
              <a:buNone/>
            </a:pPr>
            <a:r>
              <a:rPr lang="en-US" sz="1800" b="1" dirty="0"/>
              <a:t>O</a:t>
            </a:r>
            <a:r>
              <a:rPr lang="en-US" sz="1800" b="1" dirty="0" smtClean="0"/>
              <a:t>ld</a:t>
            </a:r>
            <a:r>
              <a:rPr lang="en-US" sz="1600" dirty="0" smtClean="0"/>
              <a:t> </a:t>
            </a:r>
            <a:r>
              <a:rPr lang="en-US" sz="1600" dirty="0"/>
              <a:t>(weeks to months)—persisting Q-waves, normalized T-waves</a:t>
            </a:r>
          </a:p>
        </p:txBody>
      </p:sp>
    </p:spTree>
    <p:extLst>
      <p:ext uri="{BB962C8B-B14F-4D97-AF65-F5344CB8AC3E}">
        <p14:creationId xmlns:p14="http://schemas.microsoft.com/office/powerpoint/2010/main" val="24744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Reciprocal Changes with MI</a:t>
            </a:r>
            <a:endParaRPr lang="en-US" dirty="0"/>
          </a:p>
        </p:txBody>
      </p:sp>
      <p:sp>
        <p:nvSpPr>
          <p:cNvPr id="3" name="TextBox 2"/>
          <p:cNvSpPr txBox="1"/>
          <p:nvPr/>
        </p:nvSpPr>
        <p:spPr>
          <a:xfrm>
            <a:off x="2057400" y="4648200"/>
            <a:ext cx="5240537" cy="584775"/>
          </a:xfrm>
          <a:prstGeom prst="rect">
            <a:avLst/>
          </a:prstGeom>
          <a:noFill/>
        </p:spPr>
        <p:txBody>
          <a:bodyPr wrap="none" rtlCol="0">
            <a:spAutoFit/>
          </a:bodyPr>
          <a:lstStyle/>
          <a:p>
            <a:pPr>
              <a:buNone/>
            </a:pPr>
            <a:r>
              <a:rPr lang="en-US" dirty="0" smtClean="0"/>
              <a:t>Strengthens suspicion of MI</a:t>
            </a:r>
            <a:endParaRPr lang="en-US" dirty="0"/>
          </a:p>
        </p:txBody>
      </p:sp>
      <p:sp>
        <p:nvSpPr>
          <p:cNvPr id="4" name="TextBox 3"/>
          <p:cNvSpPr txBox="1"/>
          <p:nvPr/>
        </p:nvSpPr>
        <p:spPr>
          <a:xfrm>
            <a:off x="0" y="5943600"/>
            <a:ext cx="976549" cy="276999"/>
          </a:xfrm>
          <a:prstGeom prst="rect">
            <a:avLst/>
          </a:prstGeom>
          <a:noFill/>
        </p:spPr>
        <p:txBody>
          <a:bodyPr wrap="none" rtlCol="0">
            <a:spAutoFit/>
          </a:bodyPr>
          <a:lstStyle/>
          <a:p>
            <a:pPr>
              <a:buNone/>
            </a:pPr>
            <a:r>
              <a:rPr lang="en-US" sz="1200" dirty="0" smtClean="0"/>
              <a:t>Dada, 2013</a:t>
            </a:r>
            <a:endParaRPr lang="en-US" sz="1200" dirty="0"/>
          </a:p>
        </p:txBody>
      </p:sp>
      <p:pic>
        <p:nvPicPr>
          <p:cNvPr id="72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71601"/>
            <a:ext cx="6096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ECG Interpretation Framework</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3200" dirty="0" smtClean="0"/>
              <a:t>“RIRI”</a:t>
            </a:r>
          </a:p>
          <a:p>
            <a:pPr>
              <a:lnSpc>
                <a:spcPct val="90000"/>
              </a:lnSpc>
            </a:pPr>
            <a:r>
              <a:rPr lang="en-US" sz="3200" dirty="0" smtClean="0"/>
              <a:t>R = Rate</a:t>
            </a:r>
          </a:p>
          <a:p>
            <a:pPr>
              <a:lnSpc>
                <a:spcPct val="90000"/>
              </a:lnSpc>
            </a:pPr>
            <a:r>
              <a:rPr lang="en-US" sz="3200" dirty="0" smtClean="0"/>
              <a:t>I = Intervals (PR, QRS, QT)</a:t>
            </a:r>
          </a:p>
          <a:p>
            <a:pPr>
              <a:lnSpc>
                <a:spcPct val="90000"/>
              </a:lnSpc>
            </a:pPr>
            <a:r>
              <a:rPr lang="en-US" sz="3200" dirty="0" smtClean="0"/>
              <a:t>R = Rhythm</a:t>
            </a:r>
          </a:p>
          <a:p>
            <a:pPr>
              <a:lnSpc>
                <a:spcPct val="90000"/>
              </a:lnSpc>
            </a:pPr>
            <a:r>
              <a:rPr lang="en-US" sz="3200" dirty="0" smtClean="0"/>
              <a:t>I = Ischemia/Infarct</a:t>
            </a:r>
          </a:p>
          <a:p>
            <a:pPr lvl="1">
              <a:lnSpc>
                <a:spcPct val="90000"/>
              </a:lnSpc>
            </a:pPr>
            <a:r>
              <a:rPr lang="en-US" sz="3200" dirty="0" smtClean="0"/>
              <a:t>Check ST, T, QRS</a:t>
            </a:r>
          </a:p>
          <a:p>
            <a:pPr lvl="1">
              <a:lnSpc>
                <a:spcPct val="90000"/>
              </a:lnSpc>
            </a:pPr>
            <a:r>
              <a:rPr lang="en-US" sz="3200" dirty="0" smtClean="0"/>
              <a:t>Inferior, Lateral, Anterior/</a:t>
            </a:r>
            <a:r>
              <a:rPr lang="en-US" sz="3200" dirty="0" err="1" smtClean="0"/>
              <a:t>Septal</a:t>
            </a:r>
            <a:endParaRPr lang="en-US" sz="3200" dirty="0"/>
          </a:p>
        </p:txBody>
      </p:sp>
    </p:spTree>
    <p:extLst>
      <p:ext uri="{BB962C8B-B14F-4D97-AF65-F5344CB8AC3E}">
        <p14:creationId xmlns:p14="http://schemas.microsoft.com/office/powerpoint/2010/main" val="15979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 </a:t>
            </a:r>
            <a:endParaRPr lang="en-US" sz="2400" dirty="0"/>
          </a:p>
        </p:txBody>
      </p:sp>
      <p:pic>
        <p:nvPicPr>
          <p:cNvPr id="2" name="Picture 1" descr="Inf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1</a:t>
            </a:r>
            <a:endParaRPr lang="en-US" sz="2800" dirty="0"/>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dow-make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2</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219200"/>
          </a:xfrm>
        </p:spPr>
        <p:txBody>
          <a:bodyPr/>
          <a:lstStyle/>
          <a:p>
            <a:pPr algn="ctr"/>
            <a:r>
              <a:rPr lang="en-US" dirty="0" smtClean="0"/>
              <a:t>Afterload</a:t>
            </a:r>
            <a:endParaRPr lang="en-US" dirty="0"/>
          </a:p>
        </p:txBody>
      </p:sp>
      <p:sp>
        <p:nvSpPr>
          <p:cNvPr id="6147" name="Rectangle 3"/>
          <p:cNvSpPr>
            <a:spLocks noGrp="1" noChangeArrowheads="1"/>
          </p:cNvSpPr>
          <p:nvPr>
            <p:ph idx="1"/>
          </p:nvPr>
        </p:nvSpPr>
        <p:spPr>
          <a:xfrm>
            <a:off x="196850" y="1371600"/>
            <a:ext cx="7423150" cy="5105400"/>
          </a:xfrm>
        </p:spPr>
        <p:txBody>
          <a:bodyPr/>
          <a:lstStyle/>
          <a:p>
            <a:r>
              <a:rPr lang="en-US" sz="2400" dirty="0" smtClean="0"/>
              <a:t>The resistance against which the ventricles must pump to eject blood</a:t>
            </a:r>
          </a:p>
          <a:p>
            <a:r>
              <a:rPr lang="en-US" sz="2400" dirty="0" smtClean="0"/>
              <a:t>High blood pressure, aortic stenosis and increased blood viscosity contribute to increased afterload</a:t>
            </a:r>
          </a:p>
          <a:p>
            <a:r>
              <a:rPr lang="en-US" sz="2400" dirty="0" smtClean="0"/>
              <a:t>87 </a:t>
            </a:r>
            <a:r>
              <a:rPr lang="en-US" sz="2400" dirty="0" err="1" smtClean="0"/>
              <a:t>y.o</a:t>
            </a:r>
            <a:r>
              <a:rPr lang="en-US" sz="2400" dirty="0" smtClean="0"/>
              <a:t>. male, presents with acute pulmonary edema and severe SOB with a BP of 225/140</a:t>
            </a:r>
          </a:p>
          <a:p>
            <a:r>
              <a:rPr lang="en-US" sz="2400" dirty="0" smtClean="0"/>
              <a:t>What medication would help to reduce afterload for your patient and therefore to improve CO?</a:t>
            </a:r>
            <a:endParaRPr lang="en-US" sz="2400" dirty="0"/>
          </a:p>
        </p:txBody>
      </p:sp>
    </p:spTree>
    <p:extLst>
      <p:ext uri="{BB962C8B-B14F-4D97-AF65-F5344CB8AC3E}">
        <p14:creationId xmlns:p14="http://schemas.microsoft.com/office/powerpoint/2010/main" val="18430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ral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3</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terior M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4</a:t>
            </a:r>
            <a:endParaRPr lang="en-US" sz="2800" dirty="0"/>
          </a:p>
        </p:txBody>
      </p:sp>
    </p:spTree>
    <p:extLst>
      <p:ext uri="{BB962C8B-B14F-4D97-AF65-F5344CB8AC3E}">
        <p14:creationId xmlns:p14="http://schemas.microsoft.com/office/powerpoint/2010/main" val="1004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llans.gif"/>
          <p:cNvPicPr>
            <a:picLocks noGrp="1" noChangeAspect="1"/>
          </p:cNvPicPr>
          <p:nvPr>
            <p:ph idx="1"/>
          </p:nvPr>
        </p:nvPicPr>
        <p:blipFill>
          <a:blip r:embed="rId3">
            <a:extLst>
              <a:ext uri="{28A0092B-C50C-407E-A947-70E740481C1C}">
                <a14:useLocalDpi xmlns:a14="http://schemas.microsoft.com/office/drawing/2010/main" val="0"/>
              </a:ext>
            </a:extLst>
          </a:blip>
          <a:srcRect t="5000" b="5000"/>
          <a:stretch>
            <a:fillRect/>
          </a:stretch>
        </p:blipFill>
        <p:spPr>
          <a:xfrm>
            <a:off x="0" y="533400"/>
            <a:ext cx="9144000" cy="5486400"/>
          </a:xfrm>
        </p:spPr>
      </p:pic>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5</a:t>
            </a:r>
            <a:endParaRPr lang="en-US" sz="2800" dirty="0"/>
          </a:p>
        </p:txBody>
      </p:sp>
    </p:spTree>
    <p:extLst>
      <p:ext uri="{BB962C8B-B14F-4D97-AF65-F5344CB8AC3E}">
        <p14:creationId xmlns:p14="http://schemas.microsoft.com/office/powerpoint/2010/main" val="259028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t MI with 3rd H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6</a:t>
            </a:r>
            <a:endParaRPr lang="en-US" sz="2800" dirty="0"/>
          </a:p>
        </p:txBody>
      </p:sp>
    </p:spTree>
    <p:extLst>
      <p:ext uri="{BB962C8B-B14F-4D97-AF65-F5344CB8AC3E}">
        <p14:creationId xmlns:p14="http://schemas.microsoft.com/office/powerpoint/2010/main" val="115077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ricarditi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7</a:t>
            </a:r>
            <a:endParaRPr lang="en-US" sz="2800" dirty="0"/>
          </a:p>
        </p:txBody>
      </p:sp>
    </p:spTree>
    <p:extLst>
      <p:ext uri="{BB962C8B-B14F-4D97-AF65-F5344CB8AC3E}">
        <p14:creationId xmlns:p14="http://schemas.microsoft.com/office/powerpoint/2010/main" val="23166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r>
              <a:rPr lang="en-US" sz="2400" dirty="0" smtClean="0"/>
              <a:t> </a:t>
            </a: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8</a:t>
            </a:r>
            <a:endParaRPr lang="en-US" sz="2800" dirty="0"/>
          </a:p>
        </p:txBody>
      </p:sp>
      <p:pic>
        <p:nvPicPr>
          <p:cNvPr id="3" name="Picture 2" descr="Paced ec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6801"/>
            <a:ext cx="9105653" cy="4721932"/>
          </a:xfrm>
          <a:prstGeom prst="rect">
            <a:avLst/>
          </a:prstGeom>
        </p:spPr>
      </p:pic>
    </p:spTree>
    <p:extLst>
      <p:ext uri="{BB962C8B-B14F-4D97-AF65-F5344CB8AC3E}">
        <p14:creationId xmlns:p14="http://schemas.microsoft.com/office/powerpoint/2010/main" val="23166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 waves 2.jpg"/>
          <p:cNvPicPr>
            <a:picLocks noChangeAspect="1"/>
          </p:cNvPicPr>
          <p:nvPr/>
        </p:nvPicPr>
        <p:blipFill rotWithShape="1">
          <a:blip r:embed="rId3">
            <a:extLst>
              <a:ext uri="{28A0092B-C50C-407E-A947-70E740481C1C}">
                <a14:useLocalDpi xmlns:a14="http://schemas.microsoft.com/office/drawing/2010/main" val="0"/>
              </a:ext>
            </a:extLst>
          </a:blip>
          <a:srcRect t="-20148" b="20148"/>
          <a:stretch/>
        </p:blipFill>
        <p:spPr>
          <a:xfrm>
            <a:off x="76200" y="0"/>
            <a:ext cx="8882743" cy="5181600"/>
          </a:xfrm>
          <a:prstGeom prst="rect">
            <a:avLst/>
          </a:prstGeom>
        </p:spPr>
      </p:pic>
      <p:sp>
        <p:nvSpPr>
          <p:cNvPr id="381955" name="Rectangle 3"/>
          <p:cNvSpPr>
            <a:spLocks noGrp="1" noChangeArrowheads="1"/>
          </p:cNvSpPr>
          <p:nvPr>
            <p:ph idx="1"/>
          </p:nvPr>
        </p:nvSpPr>
        <p:spPr>
          <a:xfrm>
            <a:off x="762000" y="1219200"/>
            <a:ext cx="8001000" cy="4800600"/>
          </a:xfrm>
        </p:spPr>
        <p:txBody>
          <a:bodyPr/>
          <a:lstStyle/>
          <a:p>
            <a:pPr marL="0" indent="0">
              <a:lnSpc>
                <a:spcPct val="90000"/>
              </a:lnSpc>
              <a:buNone/>
            </a:pPr>
            <a:endParaRPr lang="en-US" sz="2400" dirty="0"/>
          </a:p>
          <a:p>
            <a:pPr marL="0" indent="0">
              <a:lnSpc>
                <a:spcPct val="90000"/>
              </a:lnSpc>
              <a:buNone/>
            </a:pPr>
            <a:endParaRPr lang="en-US" sz="2400" dirty="0"/>
          </a:p>
        </p:txBody>
      </p:sp>
      <p:sp>
        <p:nvSpPr>
          <p:cNvPr id="381954" name="Rectangle 2"/>
          <p:cNvSpPr>
            <a:spLocks noGrp="1" noChangeArrowheads="1"/>
          </p:cNvSpPr>
          <p:nvPr>
            <p:ph type="title"/>
          </p:nvPr>
        </p:nvSpPr>
        <p:spPr>
          <a:xfrm>
            <a:off x="-9525" y="0"/>
            <a:ext cx="9151938" cy="609600"/>
          </a:xfrm>
          <a:noFill/>
        </p:spPr>
        <p:txBody>
          <a:bodyPr/>
          <a:lstStyle/>
          <a:p>
            <a:pPr algn="ctr"/>
            <a:r>
              <a:rPr lang="en-US" sz="2800" dirty="0" smtClean="0"/>
              <a:t>Practice ECG 9</a:t>
            </a:r>
            <a:endParaRPr lang="en-US" sz="2800" dirty="0"/>
          </a:p>
        </p:txBody>
      </p:sp>
    </p:spTree>
    <p:extLst>
      <p:ext uri="{BB962C8B-B14F-4D97-AF65-F5344CB8AC3E}">
        <p14:creationId xmlns:p14="http://schemas.microsoft.com/office/powerpoint/2010/main" val="151850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Pathological Q wave</a:t>
            </a:r>
            <a:endParaRPr lang="en-US" dirty="0"/>
          </a:p>
        </p:txBody>
      </p:sp>
      <p:sp>
        <p:nvSpPr>
          <p:cNvPr id="381955" name="Rectangle 3"/>
          <p:cNvSpPr>
            <a:spLocks noGrp="1" noChangeArrowheads="1"/>
          </p:cNvSpPr>
          <p:nvPr>
            <p:ph idx="1"/>
          </p:nvPr>
        </p:nvSpPr>
        <p:spPr>
          <a:xfrm>
            <a:off x="762000" y="990600"/>
            <a:ext cx="8001000" cy="4800600"/>
          </a:xfrm>
        </p:spPr>
        <p:txBody>
          <a:bodyPr/>
          <a:lstStyle/>
          <a:p>
            <a:r>
              <a:rPr lang="en-US" sz="2400" dirty="0" smtClean="0"/>
              <a:t>Not an abnormal finding in V3</a:t>
            </a:r>
          </a:p>
          <a:p>
            <a:r>
              <a:rPr lang="en-US" sz="2400" dirty="0" smtClean="0"/>
              <a:t>Marker </a:t>
            </a:r>
            <a:r>
              <a:rPr lang="en-US" sz="2400" dirty="0"/>
              <a:t>of </a:t>
            </a:r>
            <a:r>
              <a:rPr lang="en-US" sz="2400" dirty="0" smtClean="0"/>
              <a:t>“electrical silence” - implies </a:t>
            </a:r>
            <a:r>
              <a:rPr lang="en-US" sz="2400" dirty="0"/>
              <a:t>full thickness death of </a:t>
            </a:r>
            <a:r>
              <a:rPr lang="en-US" sz="2400" dirty="0" smtClean="0"/>
              <a:t>myocardium </a:t>
            </a:r>
          </a:p>
          <a:p>
            <a:r>
              <a:rPr lang="en-US" sz="2400" dirty="0" smtClean="0"/>
              <a:t>Indicate old MI</a:t>
            </a:r>
            <a:r>
              <a:rPr lang="en-US" sz="2400" dirty="0"/>
              <a:t>	</a:t>
            </a:r>
            <a:endParaRPr lang="en-US" sz="2400" dirty="0" smtClean="0"/>
          </a:p>
          <a:p>
            <a:r>
              <a:rPr lang="en-US" sz="2400" dirty="0" smtClean="0"/>
              <a:t>Requirements:</a:t>
            </a:r>
          </a:p>
          <a:p>
            <a:pPr lvl="1"/>
            <a:r>
              <a:rPr lang="en-US" sz="2300" dirty="0" smtClean="0"/>
              <a:t>25</a:t>
            </a:r>
            <a:r>
              <a:rPr lang="en-US" sz="2300" dirty="0"/>
              <a:t>% or more of the height of the partner R </a:t>
            </a:r>
            <a:r>
              <a:rPr lang="en-US" sz="2300" dirty="0" smtClean="0"/>
              <a:t>wave</a:t>
            </a:r>
          </a:p>
          <a:p>
            <a:pPr lvl="1"/>
            <a:r>
              <a:rPr lang="en-US" sz="2300" dirty="0" smtClean="0"/>
              <a:t>And/or greater </a:t>
            </a:r>
            <a:r>
              <a:rPr lang="en-US" sz="2300" dirty="0"/>
              <a:t>than 0.04 seconds in width - one small square - and greater than 2mm (two small squares) in </a:t>
            </a:r>
            <a:r>
              <a:rPr lang="en-US" sz="2300" dirty="0" smtClean="0"/>
              <a:t>depth</a:t>
            </a:r>
            <a:endParaRPr lang="en-US" sz="2300" dirty="0"/>
          </a:p>
          <a:p>
            <a:endParaRPr lang="en-US" sz="2400" dirty="0"/>
          </a:p>
          <a:p>
            <a:pPr>
              <a:lnSpc>
                <a:spcPct val="90000"/>
              </a:lnSpc>
            </a:pPr>
            <a:endParaRPr lang="en-US" sz="2400" dirty="0"/>
          </a:p>
        </p:txBody>
      </p:sp>
      <p:pic>
        <p:nvPicPr>
          <p:cNvPr id="2" name="Picture 1" descr="qrs_complex.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343400"/>
            <a:ext cx="2123233" cy="1664615"/>
          </a:xfrm>
          <a:prstGeom prst="rect">
            <a:avLst/>
          </a:prstGeom>
        </p:spPr>
      </p:pic>
      <p:pic>
        <p:nvPicPr>
          <p:cNvPr id="3" name="Picture 2" descr="q wave compl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343400"/>
            <a:ext cx="2286000" cy="1714500"/>
          </a:xfrm>
          <a:prstGeom prst="rect">
            <a:avLst/>
          </a:prstGeom>
        </p:spPr>
      </p:pic>
    </p:spTree>
    <p:extLst>
      <p:ext uri="{BB962C8B-B14F-4D97-AF65-F5344CB8AC3E}">
        <p14:creationId xmlns:p14="http://schemas.microsoft.com/office/powerpoint/2010/main" val="282560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smtClean="0"/>
              <a:t>Coronary Arteries</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400" dirty="0" smtClean="0"/>
              <a:t>Right Coronary Artery supplies:</a:t>
            </a:r>
          </a:p>
          <a:p>
            <a:pPr lvl="1">
              <a:lnSpc>
                <a:spcPct val="90000"/>
              </a:lnSpc>
            </a:pPr>
            <a:r>
              <a:rPr lang="en-US" sz="2300" dirty="0"/>
              <a:t>Right atrium and ventricle</a:t>
            </a:r>
          </a:p>
          <a:p>
            <a:pPr lvl="1">
              <a:lnSpc>
                <a:spcPct val="90000"/>
              </a:lnSpc>
            </a:pPr>
            <a:r>
              <a:rPr lang="en-US" sz="2300" dirty="0"/>
              <a:t>Inferior of LV in </a:t>
            </a:r>
            <a:r>
              <a:rPr lang="en-US" sz="2300" dirty="0" err="1"/>
              <a:t>approx</a:t>
            </a:r>
            <a:r>
              <a:rPr lang="en-US" sz="2300" dirty="0"/>
              <a:t> 85% of </a:t>
            </a:r>
            <a:r>
              <a:rPr lang="en-US" sz="2300" dirty="0" err="1"/>
              <a:t>ppl</a:t>
            </a:r>
            <a:endParaRPr lang="en-US" sz="2300" dirty="0"/>
          </a:p>
          <a:p>
            <a:pPr lvl="1">
              <a:lnSpc>
                <a:spcPct val="90000"/>
              </a:lnSpc>
            </a:pPr>
            <a:r>
              <a:rPr lang="en-US" sz="2300" dirty="0"/>
              <a:t>Posterior of LV in ~ 85% of </a:t>
            </a:r>
            <a:r>
              <a:rPr lang="en-US" sz="2300" dirty="0" err="1"/>
              <a:t>ppl</a:t>
            </a:r>
            <a:endParaRPr lang="en-US" sz="2300" dirty="0"/>
          </a:p>
          <a:p>
            <a:pPr lvl="1">
              <a:lnSpc>
                <a:spcPct val="90000"/>
              </a:lnSpc>
            </a:pPr>
            <a:r>
              <a:rPr lang="en-US" sz="2300" dirty="0"/>
              <a:t>SA node in ~ 60%</a:t>
            </a:r>
          </a:p>
          <a:p>
            <a:pPr lvl="1">
              <a:lnSpc>
                <a:spcPct val="90000"/>
              </a:lnSpc>
            </a:pPr>
            <a:r>
              <a:rPr lang="en-US" sz="2300" dirty="0"/>
              <a:t>AV node in ~ 90</a:t>
            </a:r>
            <a:r>
              <a:rPr lang="en-US" sz="2300" dirty="0" smtClean="0"/>
              <a:t>%</a:t>
            </a:r>
          </a:p>
          <a:p>
            <a:pPr>
              <a:lnSpc>
                <a:spcPct val="90000"/>
              </a:lnSpc>
            </a:pPr>
            <a:r>
              <a:rPr lang="en-US" sz="2400" dirty="0" smtClean="0"/>
              <a:t>Left Coronary Artery (Left Main):</a:t>
            </a:r>
          </a:p>
          <a:p>
            <a:pPr lvl="1">
              <a:lnSpc>
                <a:spcPct val="90000"/>
              </a:lnSpc>
            </a:pPr>
            <a:r>
              <a:rPr lang="en-US" sz="2300" dirty="0"/>
              <a:t>Branches into the LAD and </a:t>
            </a:r>
            <a:r>
              <a:rPr lang="en-US" sz="2300" dirty="0" err="1"/>
              <a:t>LCx</a:t>
            </a:r>
            <a:endParaRPr lang="en-US" sz="2300" dirty="0"/>
          </a:p>
          <a:p>
            <a:pPr lvl="1">
              <a:lnSpc>
                <a:spcPct val="90000"/>
              </a:lnSpc>
            </a:pPr>
            <a:r>
              <a:rPr lang="en-US" sz="2300" dirty="0"/>
              <a:t>LAD – Anterior of LV and </a:t>
            </a:r>
            <a:r>
              <a:rPr lang="en-US" sz="2300" dirty="0" err="1"/>
              <a:t>Intraventricular</a:t>
            </a:r>
            <a:r>
              <a:rPr lang="en-US" sz="2300" dirty="0"/>
              <a:t> septum</a:t>
            </a:r>
          </a:p>
          <a:p>
            <a:pPr lvl="1">
              <a:lnSpc>
                <a:spcPct val="90000"/>
              </a:lnSpc>
            </a:pPr>
            <a:r>
              <a:rPr lang="en-US" sz="2300" dirty="0" err="1"/>
              <a:t>LCx</a:t>
            </a:r>
            <a:r>
              <a:rPr lang="en-US" sz="2300" dirty="0"/>
              <a:t> – Left atrium, Lateral of </a:t>
            </a:r>
            <a:r>
              <a:rPr lang="en-US" sz="2300" dirty="0" smtClean="0"/>
              <a:t>LV</a:t>
            </a:r>
            <a:endParaRPr lang="en-US" sz="2400" dirty="0" smtClean="0"/>
          </a:p>
          <a:p>
            <a:pPr>
              <a:lnSpc>
                <a:spcPct val="90000"/>
              </a:lnSpc>
            </a:pPr>
            <a:r>
              <a:rPr lang="en-US" sz="2400" dirty="0" smtClean="0"/>
              <a:t>Right </a:t>
            </a:r>
            <a:r>
              <a:rPr lang="en-US" sz="2400" dirty="0" err="1" smtClean="0"/>
              <a:t>vs</a:t>
            </a:r>
            <a:r>
              <a:rPr lang="en-US" sz="2400" dirty="0" smtClean="0"/>
              <a:t> Left “Dominant”</a:t>
            </a:r>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lgn="ctr"/>
            <a:r>
              <a:rPr lang="en-US" dirty="0"/>
              <a:t>Coronary </a:t>
            </a:r>
            <a:r>
              <a:rPr lang="en-US" dirty="0" smtClean="0"/>
              <a:t>Arteries Cont’d</a:t>
            </a:r>
            <a:endParaRPr lang="en-US" dirty="0"/>
          </a:p>
        </p:txBody>
      </p:sp>
      <p:sp>
        <p:nvSpPr>
          <p:cNvPr id="381955" name="Rectangle 3"/>
          <p:cNvSpPr>
            <a:spLocks noGrp="1" noChangeArrowheads="1"/>
          </p:cNvSpPr>
          <p:nvPr>
            <p:ph idx="1"/>
          </p:nvPr>
        </p:nvSpPr>
        <p:spPr>
          <a:xfrm>
            <a:off x="762000" y="1219200"/>
            <a:ext cx="8001000" cy="4800600"/>
          </a:xfrm>
        </p:spPr>
        <p:txBody>
          <a:bodyPr/>
          <a:lstStyle/>
          <a:p>
            <a:pPr>
              <a:lnSpc>
                <a:spcPct val="90000"/>
              </a:lnSpc>
            </a:pPr>
            <a:r>
              <a:rPr lang="en-US" sz="2800" dirty="0" smtClean="0"/>
              <a:t>Knowing this can help us anticipate:</a:t>
            </a:r>
          </a:p>
          <a:p>
            <a:pPr lvl="1">
              <a:lnSpc>
                <a:spcPct val="90000"/>
              </a:lnSpc>
            </a:pPr>
            <a:r>
              <a:rPr lang="en-US" sz="2800" dirty="0" smtClean="0"/>
              <a:t>Should we order a right sided or posterior ECG as well?</a:t>
            </a:r>
          </a:p>
          <a:p>
            <a:pPr lvl="1">
              <a:lnSpc>
                <a:spcPct val="90000"/>
              </a:lnSpc>
            </a:pPr>
            <a:r>
              <a:rPr lang="en-US" sz="2800" dirty="0" smtClean="0"/>
              <a:t>Symptoms vary depending on the side of the heart effected</a:t>
            </a:r>
          </a:p>
          <a:p>
            <a:pPr lvl="1">
              <a:lnSpc>
                <a:spcPct val="90000"/>
              </a:lnSpc>
            </a:pPr>
            <a:r>
              <a:rPr lang="en-US" sz="2800" dirty="0" smtClean="0"/>
              <a:t>Treatment can vary depending on MI location</a:t>
            </a:r>
          </a:p>
          <a:p>
            <a:pPr lvl="1">
              <a:lnSpc>
                <a:spcPct val="90000"/>
              </a:lnSpc>
            </a:pPr>
            <a:r>
              <a:rPr lang="en-US" sz="2800" dirty="0" smtClean="0"/>
              <a:t>Arrhythmias (</a:t>
            </a:r>
            <a:r>
              <a:rPr lang="en-US" sz="2800" dirty="0" err="1" smtClean="0"/>
              <a:t>ie</a:t>
            </a:r>
            <a:r>
              <a:rPr lang="en-US" sz="2800" dirty="0" smtClean="0"/>
              <a:t> AV blocks very common in Right sided MI)</a:t>
            </a:r>
          </a:p>
        </p:txBody>
      </p:sp>
    </p:spTree>
    <p:extLst>
      <p:ext uri="{BB962C8B-B14F-4D97-AF65-F5344CB8AC3E}">
        <p14:creationId xmlns:p14="http://schemas.microsoft.com/office/powerpoint/2010/main" val="402635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LHSC Template 5">
  <a:themeElements>
    <a:clrScheme name="">
      <a:dk1>
        <a:srgbClr val="000000"/>
      </a:dk1>
      <a:lt1>
        <a:srgbClr val="FFFFFF"/>
      </a:lt1>
      <a:dk2>
        <a:srgbClr val="FFB300"/>
      </a:dk2>
      <a:lt2>
        <a:srgbClr val="3E647E"/>
      </a:lt2>
      <a:accent1>
        <a:srgbClr val="ABB400"/>
      </a:accent1>
      <a:accent2>
        <a:srgbClr val="D02433"/>
      </a:accent2>
      <a:accent3>
        <a:srgbClr val="FFFFFF"/>
      </a:accent3>
      <a:accent4>
        <a:srgbClr val="000000"/>
      </a:accent4>
      <a:accent5>
        <a:srgbClr val="D2D6AA"/>
      </a:accent5>
      <a:accent6>
        <a:srgbClr val="BC202D"/>
      </a:accent6>
      <a:hlink>
        <a:srgbClr val="00B5E6"/>
      </a:hlink>
      <a:folHlink>
        <a:srgbClr val="ABA099"/>
      </a:folHlink>
    </a:clrScheme>
    <a:fontScheme name="LHSC Template 5">
      <a:majorFont>
        <a:latin typeface="Lucida Sans Unicode"/>
        <a:ea typeface="ＭＳ Ｐゴシック"/>
        <a:cs typeface=""/>
      </a:majorFont>
      <a:minorFont>
        <a:latin typeface="Lucida Sans Unicod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pitchFamily="34" charset="0"/>
            <a:ea typeface="ＭＳ Ｐゴシック"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pitchFamily="34" charset="0"/>
            <a:ea typeface="ＭＳ Ｐゴシック" pitchFamily="-84" charset="-128"/>
          </a:defRPr>
        </a:defPPr>
      </a:lstStyle>
    </a:lnDef>
  </a:objectDefaults>
  <a:extraClrSchemeLst>
    <a:extraClrScheme>
      <a:clrScheme name="LHSC Template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5541</TotalTime>
  <Words>6298</Words>
  <Application>Microsoft Office PowerPoint</Application>
  <PresentationFormat>On-screen Show (4:3)</PresentationFormat>
  <Paragraphs>773</Paragraphs>
  <Slides>115</Slides>
  <Notes>50</Notes>
  <HiddenSlides>5</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115</vt:i4>
      </vt:variant>
    </vt:vector>
  </HeadingPairs>
  <TitlesOfParts>
    <vt:vector size="119" baseType="lpstr">
      <vt:lpstr>LHSC Template 5</vt:lpstr>
      <vt:lpstr>GALLERY</vt:lpstr>
      <vt:lpstr>Document</vt:lpstr>
      <vt:lpstr>Bitmap Image</vt:lpstr>
      <vt:lpstr>ECG Monitoring and Cardiac Concepts</vt:lpstr>
      <vt:lpstr>ECG Monitoring</vt:lpstr>
      <vt:lpstr>ECG Monitoring</vt:lpstr>
      <vt:lpstr>Housekeeping</vt:lpstr>
      <vt:lpstr>PowerPoint Presentation</vt:lpstr>
      <vt:lpstr>Heart Chambers</vt:lpstr>
      <vt:lpstr>Cardiac Output</vt:lpstr>
      <vt:lpstr>Preload</vt:lpstr>
      <vt:lpstr>Afterload</vt:lpstr>
      <vt:lpstr>Atrial Kick</vt:lpstr>
      <vt:lpstr>Right vs Left</vt:lpstr>
      <vt:lpstr>Coronary Circulation</vt:lpstr>
      <vt:lpstr>Coronary Circulation (Cont’d)</vt:lpstr>
      <vt:lpstr>Parasympathetic Nervous System</vt:lpstr>
      <vt:lpstr>Sympathetic Nervous System</vt:lpstr>
      <vt:lpstr>PowerPoint Presentation</vt:lpstr>
      <vt:lpstr>Depolarization And Repolarization</vt:lpstr>
      <vt:lpstr>PowerPoint Presentation</vt:lpstr>
      <vt:lpstr>Action Potential</vt:lpstr>
      <vt:lpstr>The Electrical Conduction System</vt:lpstr>
      <vt:lpstr>Intrinsic HR Ranges </vt:lpstr>
      <vt:lpstr>PowerPoint Presentation</vt:lpstr>
      <vt:lpstr>“Look at the camera!”</vt:lpstr>
      <vt:lpstr>PowerPoint Presentation</vt:lpstr>
      <vt:lpstr>Isoelectric Line</vt:lpstr>
      <vt:lpstr>Normal ECG Complex</vt:lpstr>
      <vt:lpstr>The P Wave</vt:lpstr>
      <vt:lpstr>PR Interval</vt:lpstr>
      <vt:lpstr>QRS Complex</vt:lpstr>
      <vt:lpstr>ST Segment</vt:lpstr>
      <vt:lpstr>T Wave</vt:lpstr>
      <vt:lpstr>QT Interval</vt:lpstr>
      <vt:lpstr>U Wave</vt:lpstr>
      <vt:lpstr>Leads</vt:lpstr>
      <vt:lpstr>Analyzing a  Rhythm Strip</vt:lpstr>
      <vt:lpstr>The ECG Paper</vt:lpstr>
      <vt:lpstr>The ECG Paper</vt:lpstr>
      <vt:lpstr>Analyzing a Rhythm Strip</vt:lpstr>
      <vt:lpstr> Step 1:  Calculate the Heart Rate </vt:lpstr>
      <vt:lpstr>Step 2:  Determining the Regularity of the R Waves</vt:lpstr>
      <vt:lpstr>Step 3: Identify and Examine the P Wave</vt:lpstr>
      <vt:lpstr>Step 4: Measure the PR Interval (PRI)</vt:lpstr>
      <vt:lpstr>Step 5: Examine the QRS Complex and Measure its Width</vt:lpstr>
      <vt:lpstr>Step 6: Observe the T Wave and Measure the QT Interval</vt:lpstr>
      <vt:lpstr>Step 7: Observe the ST Segment</vt:lpstr>
      <vt:lpstr>Step 8: Analysis of Results</vt:lpstr>
      <vt:lpstr>Tachyarrhythmias</vt:lpstr>
      <vt:lpstr>Tachyarrhythmias</vt:lpstr>
      <vt:lpstr>Tachyarrhythmias</vt:lpstr>
      <vt:lpstr>Practice…1</vt:lpstr>
      <vt:lpstr>Adenosine</vt:lpstr>
      <vt:lpstr>Practice…2</vt:lpstr>
      <vt:lpstr>Beta receptors</vt:lpstr>
      <vt:lpstr>Practice: Tachyarrhythmia</vt:lpstr>
      <vt:lpstr>Practice…3</vt:lpstr>
      <vt:lpstr>Amiodarone</vt:lpstr>
      <vt:lpstr>Bradyarrhythmias</vt:lpstr>
      <vt:lpstr>Bradyarrhythmias</vt:lpstr>
      <vt:lpstr>Bradyarrhythmias</vt:lpstr>
      <vt:lpstr>Practice…4</vt:lpstr>
      <vt:lpstr>Atropine</vt:lpstr>
      <vt:lpstr>Practice…5</vt:lpstr>
      <vt:lpstr>Practice…6</vt:lpstr>
      <vt:lpstr>Atrioventricular Blocks</vt:lpstr>
      <vt:lpstr>Atrioventricular Blocks</vt:lpstr>
      <vt:lpstr>First Degree AV Block</vt:lpstr>
      <vt:lpstr>First Degree AV Block</vt:lpstr>
      <vt:lpstr>Second Degree AV Block, Type 1  (Mobitz I, Wenckebach)</vt:lpstr>
      <vt:lpstr>Second Degree AV Block, Type I  (Mobitz I or Wenckebach)</vt:lpstr>
      <vt:lpstr>Second Degree AV Block, Type II  (Mobitz II)</vt:lpstr>
      <vt:lpstr>Complete Heart Block  (Third Degree)</vt:lpstr>
      <vt:lpstr>Third Degree AV Block (Complete Heart Block)</vt:lpstr>
      <vt:lpstr>Third Degree AV Block (Complete Heart Block)</vt:lpstr>
      <vt:lpstr>Practice…7</vt:lpstr>
      <vt:lpstr>Practice…8</vt:lpstr>
      <vt:lpstr>Practice…9</vt:lpstr>
      <vt:lpstr>Practice…9</vt:lpstr>
      <vt:lpstr>12 Lead ECG  Interpretation</vt:lpstr>
      <vt:lpstr>ECG Interpretation</vt:lpstr>
      <vt:lpstr>ECG Interpretation</vt:lpstr>
      <vt:lpstr>Coronary Circulation</vt:lpstr>
      <vt:lpstr>ECG Interpretation</vt:lpstr>
      <vt:lpstr>PowerPoint Presentation</vt:lpstr>
      <vt:lpstr>Ischemia vs Infarct</vt:lpstr>
      <vt:lpstr>Serial ST Changes with MI</vt:lpstr>
      <vt:lpstr>Reciprocal Changes with MI</vt:lpstr>
      <vt:lpstr>ECG Interpretation Framework</vt:lpstr>
      <vt:lpstr>Practice ECG 1</vt:lpstr>
      <vt:lpstr>Practice ECG 2</vt:lpstr>
      <vt:lpstr>Practice ECG 3</vt:lpstr>
      <vt:lpstr>Practice ECG 4</vt:lpstr>
      <vt:lpstr>Practice ECG 5</vt:lpstr>
      <vt:lpstr>Practice ECG 6</vt:lpstr>
      <vt:lpstr>Practice ECG 7</vt:lpstr>
      <vt:lpstr>Practice ECG 8</vt:lpstr>
      <vt:lpstr>Practice ECG 9</vt:lpstr>
      <vt:lpstr>Pathological Q wave</vt:lpstr>
      <vt:lpstr>Coronary Arteries</vt:lpstr>
      <vt:lpstr>Coronary Arteries Cont’d</vt:lpstr>
      <vt:lpstr>Right vs left STEMI</vt:lpstr>
      <vt:lpstr>Scenario</vt:lpstr>
      <vt:lpstr>Practice ECG 10</vt:lpstr>
      <vt:lpstr>Right Sided MI</vt:lpstr>
      <vt:lpstr>Scenario</vt:lpstr>
      <vt:lpstr>Practice ECG 11</vt:lpstr>
      <vt:lpstr>Left Sided MI</vt:lpstr>
      <vt:lpstr>Bundle Branch Blocks</vt:lpstr>
      <vt:lpstr>Right or Left BBB?</vt:lpstr>
      <vt:lpstr>Why do we care about BBB?</vt:lpstr>
      <vt:lpstr>Practice ECG 12</vt:lpstr>
      <vt:lpstr>Practice ECG 13</vt:lpstr>
      <vt:lpstr>Practice ECG 14</vt:lpstr>
      <vt:lpstr>Practice ECG 15</vt:lpstr>
      <vt:lpstr>Case Scenarios…</vt:lpstr>
      <vt:lpstr>References</vt:lpstr>
    </vt:vector>
  </TitlesOfParts>
  <Company>London Health Sciences Centre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pjw</dc:creator>
  <cp:lastModifiedBy>Lucia Vermeulen</cp:lastModifiedBy>
  <cp:revision>282</cp:revision>
  <cp:lastPrinted>2014-06-09T20:44:45Z</cp:lastPrinted>
  <dcterms:created xsi:type="dcterms:W3CDTF">2005-03-31T01:43:52Z</dcterms:created>
  <dcterms:modified xsi:type="dcterms:W3CDTF">2015-05-04T15:53:38Z</dcterms:modified>
</cp:coreProperties>
</file>